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sldIdLst>
    <p:sldId id="286" r:id="rId5"/>
    <p:sldId id="287" r:id="rId6"/>
    <p:sldId id="300" r:id="rId7"/>
    <p:sldId id="301" r:id="rId8"/>
    <p:sldId id="302" r:id="rId9"/>
    <p:sldId id="309" r:id="rId10"/>
    <p:sldId id="303" r:id="rId11"/>
    <p:sldId id="305" r:id="rId12"/>
    <p:sldId id="310" r:id="rId13"/>
    <p:sldId id="311" r:id="rId14"/>
    <p:sldId id="306" r:id="rId15"/>
    <p:sldId id="307" r:id="rId16"/>
    <p:sldId id="312" r:id="rId17"/>
    <p:sldId id="308" r:id="rId18"/>
  </p:sldIdLst>
  <p:sldSz cx="12192000" cy="6858000"/>
  <p:notesSz cx="6858000" cy="9144000"/>
  <p:defaultText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25" userDrawn="1">
          <p15:clr>
            <a:srgbClr val="A4A3A4"/>
          </p15:clr>
        </p15:guide>
        <p15:guide id="4" pos="1209" userDrawn="1">
          <p15:clr>
            <a:srgbClr val="A4A3A4"/>
          </p15:clr>
        </p15:guide>
        <p15:guide id="5" pos="2955" userDrawn="1">
          <p15:clr>
            <a:srgbClr val="A4A3A4"/>
          </p15:clr>
        </p15:guide>
        <p15:guide id="6" pos="2071" userDrawn="1">
          <p15:clr>
            <a:srgbClr val="A4A3A4"/>
          </p15:clr>
        </p15:guide>
        <p15:guide id="9" pos="3840" userDrawn="1">
          <p15:clr>
            <a:srgbClr val="A4A3A4"/>
          </p15:clr>
        </p15:guide>
        <p15:guide id="10" pos="4702" userDrawn="1">
          <p15:clr>
            <a:srgbClr val="A4A3A4"/>
          </p15:clr>
        </p15:guide>
        <p15:guide id="11" pos="5586" userDrawn="1">
          <p15:clr>
            <a:srgbClr val="A4A3A4"/>
          </p15:clr>
        </p15:guide>
        <p15:guide id="12" pos="7333" userDrawn="1">
          <p15:clr>
            <a:srgbClr val="A4A3A4"/>
          </p15:clr>
        </p15:guide>
        <p15:guide id="13" orient="horz" pos="3952" userDrawn="1">
          <p15:clr>
            <a:srgbClr val="A4A3A4"/>
          </p15:clr>
        </p15:guide>
        <p15:guide id="15" pos="6471" userDrawn="1">
          <p15:clr>
            <a:srgbClr val="A4A3A4"/>
          </p15:clr>
        </p15:guide>
        <p15:guide id="16" orient="horz" pos="913"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Кутьков Юрий Юрьевич" initials="КЮЮ" lastIdx="4" clrIdx="0">
    <p:extLst>
      <p:ext uri="{19B8F6BF-5375-455C-9EA6-DF929625EA0E}">
        <p15:presenceInfo xmlns:p15="http://schemas.microsoft.com/office/powerpoint/2012/main" userId="S::ykutkov@hse.ru::45dbd1ed-eea1-4925-9fa4-5001421b49d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1F3D"/>
    <a:srgbClr val="029C63"/>
    <a:srgbClr val="96628C"/>
    <a:srgbClr val="11A0D7"/>
    <a:srgbClr val="CD5A5A"/>
    <a:srgbClr val="FFD746"/>
    <a:srgbClr val="0E2D69"/>
    <a:srgbClr val="D9D9D9"/>
    <a:srgbClr val="EB681F"/>
    <a:srgbClr val="234A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C21501-8AC7-D24B-9BD4-4AB280FA19DE}" v="6" dt="2021-11-26T18:08:21.5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65"/>
    <p:restoredTop sz="94694"/>
  </p:normalViewPr>
  <p:slideViewPr>
    <p:cSldViewPr snapToGrid="0" snapToObjects="1">
      <p:cViewPr varScale="1">
        <p:scale>
          <a:sx n="78" d="100"/>
          <a:sy n="78" d="100"/>
        </p:scale>
        <p:origin x="998" y="62"/>
      </p:cViewPr>
      <p:guideLst>
        <p:guide pos="325"/>
        <p:guide pos="1209"/>
        <p:guide pos="2955"/>
        <p:guide pos="2071"/>
        <p:guide pos="3840"/>
        <p:guide pos="4702"/>
        <p:guide pos="5586"/>
        <p:guide pos="7333"/>
        <p:guide orient="horz" pos="3952"/>
        <p:guide pos="6471"/>
        <p:guide orient="horz" pos="913"/>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34" d="100"/>
          <a:sy n="134" d="100"/>
        </p:scale>
        <p:origin x="3648"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261BF4-8B2C-784B-9959-B59A059012C3}" type="datetimeFigureOut">
              <a:rPr lang="en-RU" smtClean="0"/>
              <a:t>01/11/2022</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748903-8EB5-294E-A216-6B54B0368783}" type="slidenum">
              <a:rPr lang="en-RU" smtClean="0"/>
              <a:t>‹#›</a:t>
            </a:fld>
            <a:endParaRPr lang="en-RU"/>
          </a:p>
        </p:txBody>
      </p:sp>
    </p:spTree>
    <p:extLst>
      <p:ext uri="{BB962C8B-B14F-4D97-AF65-F5344CB8AC3E}">
        <p14:creationId xmlns:p14="http://schemas.microsoft.com/office/powerpoint/2010/main" val="1731680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Обложка">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28" descr="A blue circle with white text&#10;&#10;Description automatically generated with low confidence">
            <a:extLst>
              <a:ext uri="{FF2B5EF4-FFF2-40B4-BE49-F238E27FC236}">
                <a16:creationId xmlns:a16="http://schemas.microsoft.com/office/drawing/2014/main" id="{BA292C80-0DA8-194A-9A66-279048FA2A54}"/>
              </a:ext>
            </a:extLst>
          </p:cNvPr>
          <p:cNvPicPr>
            <a:picLocks noChangeAspect="1"/>
          </p:cNvPicPr>
          <p:nvPr userDrawn="1"/>
        </p:nvPicPr>
        <p:blipFill>
          <a:blip r:embed="rId3"/>
          <a:stretch>
            <a:fillRect/>
          </a:stretch>
        </p:blipFill>
        <p:spPr>
          <a:xfrm>
            <a:off x="1013859" y="962173"/>
            <a:ext cx="886499" cy="886499"/>
          </a:xfrm>
          <a:prstGeom prst="rect">
            <a:avLst/>
          </a:prstGeom>
        </p:spPr>
      </p:pic>
      <p:cxnSp>
        <p:nvCxnSpPr>
          <p:cNvPr id="11" name="Straight Connector 48">
            <a:extLst>
              <a:ext uri="{FF2B5EF4-FFF2-40B4-BE49-F238E27FC236}">
                <a16:creationId xmlns:a16="http://schemas.microsoft.com/office/drawing/2014/main" id="{313EF906-5BAC-0141-A198-076E155DF9E2}"/>
              </a:ext>
            </a:extLst>
          </p:cNvPr>
          <p:cNvCxnSpPr>
            <a:cxnSpLocks/>
          </p:cNvCxnSpPr>
          <p:nvPr userDrawn="1"/>
        </p:nvCxnSpPr>
        <p:spPr>
          <a:xfrm>
            <a:off x="6090212"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50">
            <a:extLst>
              <a:ext uri="{FF2B5EF4-FFF2-40B4-BE49-F238E27FC236}">
                <a16:creationId xmlns:a16="http://schemas.microsoft.com/office/drawing/2014/main" id="{61206A97-26F2-E646-8775-9928FEF465B5}"/>
              </a:ext>
            </a:extLst>
          </p:cNvPr>
          <p:cNvCxnSpPr>
            <a:cxnSpLocks/>
          </p:cNvCxnSpPr>
          <p:nvPr userDrawn="1"/>
        </p:nvCxnSpPr>
        <p:spPr>
          <a:xfrm>
            <a:off x="8642581"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51">
            <a:extLst>
              <a:ext uri="{FF2B5EF4-FFF2-40B4-BE49-F238E27FC236}">
                <a16:creationId xmlns:a16="http://schemas.microsoft.com/office/drawing/2014/main" id="{28E0E5F6-C1CA-9B41-B1DB-6E4FB509084D}"/>
              </a:ext>
            </a:extLst>
          </p:cNvPr>
          <p:cNvCxnSpPr>
            <a:cxnSpLocks/>
          </p:cNvCxnSpPr>
          <p:nvPr userDrawn="1"/>
        </p:nvCxnSpPr>
        <p:spPr>
          <a:xfrm>
            <a:off x="11179047"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6" name="Заголовок 15">
            <a:extLst>
              <a:ext uri="{FF2B5EF4-FFF2-40B4-BE49-F238E27FC236}">
                <a16:creationId xmlns:a16="http://schemas.microsoft.com/office/drawing/2014/main" id="{6007C52F-2E27-E24A-B9DC-AAAB052DBD59}"/>
              </a:ext>
            </a:extLst>
          </p:cNvPr>
          <p:cNvSpPr>
            <a:spLocks noGrp="1"/>
          </p:cNvSpPr>
          <p:nvPr>
            <p:ph type="title" hasCustomPrompt="1"/>
          </p:nvPr>
        </p:nvSpPr>
        <p:spPr>
          <a:xfrm>
            <a:off x="1027967" y="2404670"/>
            <a:ext cx="7634059" cy="1978323"/>
          </a:xfrm>
          <a:prstGeom prst="rect">
            <a:avLst/>
          </a:prstGeom>
        </p:spPr>
        <p:txBody>
          <a:bodyPr lIns="0" tIns="0" rIns="0" bIns="0" anchor="t">
            <a:normAutofit/>
          </a:bodyPr>
          <a:lstStyle>
            <a:lvl1pPr>
              <a:lnSpc>
                <a:spcPct val="100000"/>
              </a:lnSpc>
              <a:defRPr sz="4300" b="0" i="0" baseline="0">
                <a:solidFill>
                  <a:srgbClr val="0E2D69"/>
                </a:solidFill>
                <a:latin typeface="HSE Sans" panose="02000000000000000000" pitchFamily="2" charset="0"/>
              </a:defRPr>
            </a:lvl1pPr>
          </a:lstStyle>
          <a:p>
            <a:r>
              <a:rPr lang="en-US" sz="4400" dirty="0">
                <a:solidFill>
                  <a:srgbClr val="102D69"/>
                </a:solidFill>
                <a:latin typeface="HSE Sans" panose="02000000000000000000" pitchFamily="2" charset="0"/>
              </a:rPr>
              <a:t>Name of presentation can be specified in two or three lines </a:t>
            </a:r>
            <a:r>
              <a:rPr lang="ru-RU" sz="4400" dirty="0">
                <a:solidFill>
                  <a:srgbClr val="102D69"/>
                </a:solidFill>
                <a:latin typeface="HSE Sans" panose="02000000000000000000" pitchFamily="2" charset="0"/>
              </a:rPr>
              <a:t> (43 </a:t>
            </a:r>
            <a:r>
              <a:rPr lang="en-GB" sz="4400" dirty="0" err="1">
                <a:solidFill>
                  <a:srgbClr val="102D69"/>
                </a:solidFill>
                <a:latin typeface="HSE Sans" panose="02000000000000000000" pitchFamily="2" charset="0"/>
              </a:rPr>
              <a:t>pt</a:t>
            </a:r>
            <a:r>
              <a:rPr lang="en-GB" sz="4400" dirty="0">
                <a:solidFill>
                  <a:srgbClr val="102D69"/>
                </a:solidFill>
                <a:latin typeface="HSE Sans" panose="02000000000000000000" pitchFamily="2" charset="0"/>
              </a:rPr>
              <a:t>)</a:t>
            </a:r>
            <a:endParaRPr lang="ru-RU" sz="4400" dirty="0">
              <a:solidFill>
                <a:srgbClr val="102D69"/>
              </a:solidFill>
              <a:latin typeface="HSE Sans" panose="02000000000000000000" pitchFamily="2" charset="0"/>
            </a:endParaRPr>
          </a:p>
        </p:txBody>
      </p:sp>
      <p:sp>
        <p:nvSpPr>
          <p:cNvPr id="20" name="Текст 19">
            <a:extLst>
              <a:ext uri="{FF2B5EF4-FFF2-40B4-BE49-F238E27FC236}">
                <a16:creationId xmlns:a16="http://schemas.microsoft.com/office/drawing/2014/main" id="{18109844-C2E7-354F-9C01-8834E4DCE373}"/>
              </a:ext>
            </a:extLst>
          </p:cNvPr>
          <p:cNvSpPr>
            <a:spLocks noGrp="1"/>
          </p:cNvSpPr>
          <p:nvPr>
            <p:ph type="body" sz="quarter" idx="10" hasCustomPrompt="1"/>
          </p:nvPr>
        </p:nvSpPr>
        <p:spPr>
          <a:xfrm>
            <a:off x="2074947" y="1187841"/>
            <a:ext cx="3848717" cy="435163"/>
          </a:xfrm>
          <a:prstGeom prst="rect">
            <a:avLst/>
          </a:prstGeom>
        </p:spPr>
        <p:txBody>
          <a:bodyPr lIns="0" tIns="0" rIns="0" bIns="0" anchor="t">
            <a:noAutofit/>
          </a:bodyPr>
          <a:lstStyle>
            <a:lvl1pPr marL="0" indent="0" algn="l">
              <a:lnSpc>
                <a:spcPct val="100000"/>
              </a:lnSpc>
              <a:spcBef>
                <a:spcPts val="0"/>
              </a:spcBef>
              <a:buNone/>
              <a:defRPr sz="1600" b="0" i="0">
                <a:latin typeface="HSE Sans" panose="02000000000000000000" pitchFamily="2" charset="0"/>
              </a:defRPr>
            </a:lvl1pPr>
            <a:lvl2pPr marL="457200" indent="0" algn="l">
              <a:buNone/>
              <a:defRPr sz="1600" b="0" i="0">
                <a:latin typeface="HSE Sans" panose="02000000000000000000" pitchFamily="2" charset="0"/>
              </a:defRPr>
            </a:lvl2pPr>
            <a:lvl3pPr marL="914400" indent="0" algn="l">
              <a:buNone/>
              <a:defRPr sz="1600" b="0" i="0">
                <a:latin typeface="HSE Sans" panose="02000000000000000000" pitchFamily="2" charset="0"/>
              </a:defRPr>
            </a:lvl3pPr>
            <a:lvl4pPr marL="1371600" indent="0" algn="l">
              <a:buNone/>
              <a:defRPr sz="1600" b="0" i="0">
                <a:latin typeface="HSE Sans" panose="02000000000000000000" pitchFamily="2" charset="0"/>
              </a:defRPr>
            </a:lvl4pPr>
            <a:lvl5pPr marL="1828800" indent="0" algn="l">
              <a:buNone/>
              <a:defRPr sz="1600" b="0" i="0">
                <a:latin typeface="HSE Sans" panose="02000000000000000000" pitchFamily="2" charset="0"/>
              </a:defRPr>
            </a:lvl5pPr>
          </a:lstStyle>
          <a:p>
            <a:r>
              <a:rPr lang="en-GB" sz="1600" dirty="0">
                <a:latin typeface="HSE Sans" panose="02000000000000000000" pitchFamily="2" charset="0"/>
              </a:rPr>
              <a:t>Name of faculty in two lines (16 </a:t>
            </a:r>
            <a:r>
              <a:rPr lang="en-GB" sz="1600" dirty="0" err="1">
                <a:latin typeface="HSE Sans" panose="02000000000000000000" pitchFamily="2" charset="0"/>
              </a:rPr>
              <a:t>pt</a:t>
            </a:r>
            <a:r>
              <a:rPr lang="en-GB" sz="1600" dirty="0">
                <a:latin typeface="HSE Sans" panose="02000000000000000000" pitchFamily="2" charset="0"/>
              </a:rPr>
              <a:t>)</a:t>
            </a:r>
            <a:endParaRPr lang="ru-RU" sz="1600" dirty="0">
              <a:latin typeface="HSE Sans" panose="02000000000000000000" pitchFamily="2" charset="0"/>
            </a:endParaRPr>
          </a:p>
        </p:txBody>
      </p:sp>
      <p:sp>
        <p:nvSpPr>
          <p:cNvPr id="25" name="Текст 24">
            <a:extLst>
              <a:ext uri="{FF2B5EF4-FFF2-40B4-BE49-F238E27FC236}">
                <a16:creationId xmlns:a16="http://schemas.microsoft.com/office/drawing/2014/main" id="{40A04329-C800-BB42-BFE0-7E3C68848DA7}"/>
              </a:ext>
            </a:extLst>
          </p:cNvPr>
          <p:cNvSpPr>
            <a:spLocks noGrp="1"/>
          </p:cNvSpPr>
          <p:nvPr>
            <p:ph type="body" sz="quarter" idx="11" hasCustomPrompt="1"/>
          </p:nvPr>
        </p:nvSpPr>
        <p:spPr>
          <a:xfrm>
            <a:off x="6259420" y="1173829"/>
            <a:ext cx="2278063" cy="463186"/>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r>
              <a:rPr lang="en-GB" sz="1200" dirty="0">
                <a:latin typeface="HSE Sans" panose="02000000000000000000" pitchFamily="2" charset="0"/>
              </a:rPr>
              <a:t>Name of subdivision in two or three lines (12 </a:t>
            </a:r>
            <a:r>
              <a:rPr lang="en-GB" sz="1200" dirty="0" err="1">
                <a:latin typeface="HSE Sans" panose="02000000000000000000" pitchFamily="2" charset="0"/>
              </a:rPr>
              <a:t>pt</a:t>
            </a:r>
            <a:r>
              <a:rPr lang="en-GB" sz="1200" dirty="0">
                <a:latin typeface="HSE Sans" panose="02000000000000000000" pitchFamily="2" charset="0"/>
              </a:rPr>
              <a:t>)</a:t>
            </a:r>
            <a:endParaRPr lang="ru-RU" sz="1200" dirty="0">
              <a:latin typeface="HSE Sans" panose="02000000000000000000" pitchFamily="2" charset="0"/>
            </a:endParaRPr>
          </a:p>
        </p:txBody>
      </p:sp>
      <p:sp>
        <p:nvSpPr>
          <p:cNvPr id="27" name="Текст 26">
            <a:extLst>
              <a:ext uri="{FF2B5EF4-FFF2-40B4-BE49-F238E27FC236}">
                <a16:creationId xmlns:a16="http://schemas.microsoft.com/office/drawing/2014/main" id="{98337931-3EC2-F348-99EA-860F4FFDC188}"/>
              </a:ext>
            </a:extLst>
          </p:cNvPr>
          <p:cNvSpPr>
            <a:spLocks noGrp="1"/>
          </p:cNvSpPr>
          <p:nvPr>
            <p:ph type="body" idx="12" hasCustomPrompt="1"/>
          </p:nvPr>
        </p:nvSpPr>
        <p:spPr>
          <a:xfrm>
            <a:off x="8786720" y="1173829"/>
            <a:ext cx="2217738" cy="463186"/>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r>
              <a:rPr lang="en-US" sz="1200" dirty="0">
                <a:latin typeface="HSE Sans" panose="02000000000000000000" pitchFamily="2" charset="0"/>
              </a:rPr>
              <a:t>Moscow</a:t>
            </a:r>
            <a:br>
              <a:rPr lang="ru-RU" sz="1200" dirty="0">
                <a:latin typeface="HSE Sans" panose="02000000000000000000" pitchFamily="2" charset="0"/>
              </a:rPr>
            </a:br>
            <a:r>
              <a:rPr lang="ru-RU" sz="1200" dirty="0">
                <a:latin typeface="HSE Sans" panose="02000000000000000000" pitchFamily="2" charset="0"/>
              </a:rPr>
              <a:t>2022</a:t>
            </a:r>
            <a:r>
              <a:rPr lang="en-GB" sz="1200" dirty="0">
                <a:latin typeface="HSE Sans" panose="02000000000000000000" pitchFamily="2" charset="0"/>
              </a:rPr>
              <a:t> (12 </a:t>
            </a:r>
            <a:r>
              <a:rPr lang="en-GB" sz="1200" dirty="0" err="1">
                <a:latin typeface="HSE Sans" panose="02000000000000000000" pitchFamily="2" charset="0"/>
              </a:rPr>
              <a:t>pt</a:t>
            </a:r>
            <a:r>
              <a:rPr lang="en-GB" sz="1200" dirty="0">
                <a:latin typeface="HSE Sans" panose="02000000000000000000" pitchFamily="2" charset="0"/>
              </a:rPr>
              <a:t>)</a:t>
            </a:r>
            <a:endParaRPr lang="ru-RU" sz="1200" dirty="0">
              <a:latin typeface="HSE Sans" panose="02000000000000000000" pitchFamily="2" charset="0"/>
            </a:endParaRPr>
          </a:p>
        </p:txBody>
      </p:sp>
      <p:sp>
        <p:nvSpPr>
          <p:cNvPr id="29" name="Текст 28">
            <a:extLst>
              <a:ext uri="{FF2B5EF4-FFF2-40B4-BE49-F238E27FC236}">
                <a16:creationId xmlns:a16="http://schemas.microsoft.com/office/drawing/2014/main" id="{EEA7A79B-D410-B44F-BF32-C3EAEFC20A6E}"/>
              </a:ext>
            </a:extLst>
          </p:cNvPr>
          <p:cNvSpPr>
            <a:spLocks noGrp="1"/>
          </p:cNvSpPr>
          <p:nvPr>
            <p:ph type="body" sz="quarter" idx="13" hasCustomPrompt="1"/>
          </p:nvPr>
        </p:nvSpPr>
        <p:spPr>
          <a:xfrm>
            <a:off x="1027967" y="4824914"/>
            <a:ext cx="7625267" cy="652860"/>
          </a:xfrm>
          <a:prstGeom prst="rect">
            <a:avLst/>
          </a:prstGeom>
        </p:spPr>
        <p:txBody>
          <a:bodyPr lIns="0" tIns="0" rIns="0" b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i="0">
                <a:solidFill>
                  <a:srgbClr val="0E2D69"/>
                </a:solidFill>
                <a:latin typeface="HSE Sans" panose="02000000000000000000" pitchFamily="2" charset="0"/>
              </a:defRPr>
            </a:lvl1pPr>
          </a:lstStyle>
          <a:p>
            <a:r>
              <a:rPr lang="en-US" sz="1600" dirty="0">
                <a:latin typeface="HSE Sans" panose="02000000000000000000" pitchFamily="2" charset="0"/>
              </a:rPr>
              <a:t>If you need more space, please use a subheading (16 </a:t>
            </a:r>
            <a:r>
              <a:rPr lang="en-US" sz="1600" dirty="0" err="1">
                <a:latin typeface="HSE Sans" panose="02000000000000000000" pitchFamily="2" charset="0"/>
              </a:rPr>
              <a:t>pt</a:t>
            </a:r>
            <a:r>
              <a:rPr lang="en-US" sz="1600" dirty="0">
                <a:latin typeface="HSE Sans" panose="02000000000000000000" pitchFamily="2" charset="0"/>
              </a:rPr>
              <a:t>)</a:t>
            </a:r>
            <a:endParaRPr lang="ru-RU" sz="1600" dirty="0">
              <a:latin typeface="HSE Sans" panose="02000000000000000000" pitchFamily="2" charset="0"/>
            </a:endParaRPr>
          </a:p>
        </p:txBody>
      </p:sp>
    </p:spTree>
    <p:extLst>
      <p:ext uri="{BB962C8B-B14F-4D97-AF65-F5344CB8AC3E}">
        <p14:creationId xmlns:p14="http://schemas.microsoft.com/office/powerpoint/2010/main" val="418289591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цв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9328428E-0D3D-6E4B-BAC0-3F63BAF7DB74}"/>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86CF47C6-D972-9E44-A717-6848F3489399}"/>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412FEF63-77C0-7C4A-B9BE-4BC0EEEEB78C}"/>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C4F550E9-E979-284D-B65F-44E092DD9D02}"/>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39D099-B515-F343-BF7A-A95468DA3860}"/>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396B1F99-9711-C64F-A7C9-4F1D89E7F11D}"/>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9" name="Заголовок 31">
            <a:extLst>
              <a:ext uri="{FF2B5EF4-FFF2-40B4-BE49-F238E27FC236}">
                <a16:creationId xmlns:a16="http://schemas.microsoft.com/office/drawing/2014/main" id="{1C20890C-BC1C-0745-9AF3-46700BA27C4A}"/>
              </a:ext>
            </a:extLst>
          </p:cNvPr>
          <p:cNvSpPr>
            <a:spLocks noGrp="1"/>
          </p:cNvSpPr>
          <p:nvPr>
            <p:ph type="title" hasCustomPrompt="1"/>
          </p:nvPr>
        </p:nvSpPr>
        <p:spPr>
          <a:xfrm>
            <a:off x="585899" y="1447790"/>
            <a:ext cx="4322530"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More </a:t>
            </a:r>
            <a:r>
              <a:rPr lang="en-US" sz="2400" dirty="0" err="1">
                <a:solidFill>
                  <a:srgbClr val="102D69"/>
                </a:solidFill>
                <a:latin typeface="HSE Sans" panose="02000000000000000000" pitchFamily="2" charset="0"/>
              </a:rPr>
              <a:t>colours</a:t>
            </a:r>
            <a:r>
              <a:rPr lang="en-US" sz="2400" dirty="0">
                <a:solidFill>
                  <a:srgbClr val="102D69"/>
                </a:solidFill>
                <a:latin typeface="HSE Sans" panose="02000000000000000000" pitchFamily="2" charset="0"/>
              </a:rPr>
              <a:t>: palette</a:t>
            </a:r>
            <a:endParaRPr lang="ru-RU" sz="2400" dirty="0">
              <a:solidFill>
                <a:srgbClr val="102D69"/>
              </a:solidFill>
              <a:latin typeface="HSE Sans" panose="02000000000000000000" pitchFamily="2" charset="0"/>
            </a:endParaRPr>
          </a:p>
        </p:txBody>
      </p:sp>
      <p:sp>
        <p:nvSpPr>
          <p:cNvPr id="20" name="Текст 35">
            <a:extLst>
              <a:ext uri="{FF2B5EF4-FFF2-40B4-BE49-F238E27FC236}">
                <a16:creationId xmlns:a16="http://schemas.microsoft.com/office/drawing/2014/main" id="{CA2589F7-4500-024F-8E07-D726629A599C}"/>
              </a:ext>
            </a:extLst>
          </p:cNvPr>
          <p:cNvSpPr>
            <a:spLocks noGrp="1"/>
          </p:cNvSpPr>
          <p:nvPr>
            <p:ph type="body" sz="quarter" idx="12" hasCustomPrompt="1"/>
          </p:nvPr>
        </p:nvSpPr>
        <p:spPr>
          <a:xfrm>
            <a:off x="585898" y="2379663"/>
            <a:ext cx="4322531" cy="239937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300" dirty="0">
                <a:latin typeface="HSE Sans" panose="02000000000000000000" pitchFamily="2" charset="0"/>
              </a:rPr>
              <a:t>For tables, graphs , charts and diagrams, you may need to use additional </a:t>
            </a:r>
            <a:r>
              <a:rPr lang="en-US" sz="1300" dirty="0" err="1">
                <a:latin typeface="HSE Sans" panose="02000000000000000000" pitchFamily="2" charset="0"/>
              </a:rPr>
              <a:t>colours</a:t>
            </a:r>
            <a:r>
              <a:rPr lang="en-US" sz="1300" dirty="0">
                <a:latin typeface="HSE Sans" panose="02000000000000000000" pitchFamily="2" charset="0"/>
              </a:rPr>
              <a:t>; you may correctly ask what </a:t>
            </a:r>
            <a:r>
              <a:rPr lang="en-US" sz="1300" dirty="0" err="1">
                <a:latin typeface="HSE Sans" panose="02000000000000000000" pitchFamily="2" charset="0"/>
              </a:rPr>
              <a:t>colours</a:t>
            </a:r>
            <a:r>
              <a:rPr lang="en-US" sz="1300" dirty="0">
                <a:latin typeface="HSE Sans" panose="02000000000000000000" pitchFamily="2" charset="0"/>
              </a:rPr>
              <a:t> can be used and where to find them. We advise using HSE University’s official </a:t>
            </a:r>
            <a:r>
              <a:rPr lang="en-US" sz="1300" dirty="0" err="1">
                <a:latin typeface="HSE Sans" panose="02000000000000000000" pitchFamily="2" charset="0"/>
              </a:rPr>
              <a:t>colour</a:t>
            </a:r>
            <a:r>
              <a:rPr lang="en-US" sz="1300" dirty="0">
                <a:latin typeface="HSE Sans" panose="02000000000000000000" pitchFamily="2" charset="0"/>
              </a:rPr>
              <a:t> scheme for such purposes.</a:t>
            </a:r>
            <a:endParaRPr lang="ru-RU" sz="1300" dirty="0">
              <a:latin typeface="HSE Sans" panose="02000000000000000000" pitchFamily="2" charset="0"/>
            </a:endParaRPr>
          </a:p>
        </p:txBody>
      </p:sp>
      <p:sp>
        <p:nvSpPr>
          <p:cNvPr id="21" name="Oval 5">
            <a:extLst>
              <a:ext uri="{FF2B5EF4-FFF2-40B4-BE49-F238E27FC236}">
                <a16:creationId xmlns:a16="http://schemas.microsoft.com/office/drawing/2014/main" id="{D2CA403A-98E7-6C42-8F44-30AB6622C802}"/>
              </a:ext>
            </a:extLst>
          </p:cNvPr>
          <p:cNvSpPr/>
          <p:nvPr userDrawn="1"/>
        </p:nvSpPr>
        <p:spPr>
          <a:xfrm>
            <a:off x="5392982" y="1447790"/>
            <a:ext cx="830997" cy="830997"/>
          </a:xfrm>
          <a:prstGeom prst="ellipse">
            <a:avLst/>
          </a:prstGeom>
          <a:solidFill>
            <a:srgbClr val="0E2D6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2" name="Oval 20">
            <a:extLst>
              <a:ext uri="{FF2B5EF4-FFF2-40B4-BE49-F238E27FC236}">
                <a16:creationId xmlns:a16="http://schemas.microsoft.com/office/drawing/2014/main" id="{42ABAA5D-E7AB-6E48-9D43-A48178C9BDD4}"/>
              </a:ext>
            </a:extLst>
          </p:cNvPr>
          <p:cNvSpPr/>
          <p:nvPr userDrawn="1"/>
        </p:nvSpPr>
        <p:spPr>
          <a:xfrm>
            <a:off x="6742925" y="1447790"/>
            <a:ext cx="830997" cy="830997"/>
          </a:xfrm>
          <a:prstGeom prst="ellipse">
            <a:avLst/>
          </a:prstGeom>
          <a:solidFill>
            <a:srgbClr val="234A9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3" name="Oval 22">
            <a:extLst>
              <a:ext uri="{FF2B5EF4-FFF2-40B4-BE49-F238E27FC236}">
                <a16:creationId xmlns:a16="http://schemas.microsoft.com/office/drawing/2014/main" id="{209F185A-8F67-9C42-A7C5-87E483F4FC19}"/>
              </a:ext>
            </a:extLst>
          </p:cNvPr>
          <p:cNvSpPr/>
          <p:nvPr userDrawn="1"/>
        </p:nvSpPr>
        <p:spPr>
          <a:xfrm>
            <a:off x="8092868" y="1447790"/>
            <a:ext cx="830997" cy="830997"/>
          </a:xfrm>
          <a:prstGeom prst="ellipse">
            <a:avLst/>
          </a:prstGeom>
          <a:solidFill>
            <a:srgbClr val="11A0D7"/>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4" name="Oval 23">
            <a:extLst>
              <a:ext uri="{FF2B5EF4-FFF2-40B4-BE49-F238E27FC236}">
                <a16:creationId xmlns:a16="http://schemas.microsoft.com/office/drawing/2014/main" id="{279AE0F6-4E37-6C4D-AF45-824EEE489A15}"/>
              </a:ext>
            </a:extLst>
          </p:cNvPr>
          <p:cNvSpPr/>
          <p:nvPr userDrawn="1"/>
        </p:nvSpPr>
        <p:spPr>
          <a:xfrm>
            <a:off x="9442811" y="1447790"/>
            <a:ext cx="830997" cy="830997"/>
          </a:xfrm>
          <a:prstGeom prst="ellipse">
            <a:avLst/>
          </a:prstGeom>
          <a:solidFill>
            <a:srgbClr val="029C6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5" name="Oval 26">
            <a:extLst>
              <a:ext uri="{FF2B5EF4-FFF2-40B4-BE49-F238E27FC236}">
                <a16:creationId xmlns:a16="http://schemas.microsoft.com/office/drawing/2014/main" id="{330C0EA4-7FD1-CE4D-AC95-8C484C5AC790}"/>
              </a:ext>
            </a:extLst>
          </p:cNvPr>
          <p:cNvSpPr/>
          <p:nvPr userDrawn="1"/>
        </p:nvSpPr>
        <p:spPr>
          <a:xfrm>
            <a:off x="10792754" y="1447790"/>
            <a:ext cx="830997" cy="830997"/>
          </a:xfrm>
          <a:prstGeom prst="ellipse">
            <a:avLst/>
          </a:prstGeom>
          <a:solidFill>
            <a:srgbClr val="EB681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6" name="Oval 29">
            <a:extLst>
              <a:ext uri="{FF2B5EF4-FFF2-40B4-BE49-F238E27FC236}">
                <a16:creationId xmlns:a16="http://schemas.microsoft.com/office/drawing/2014/main" id="{4C53CF3D-7EFB-DF4F-8EA6-5644574E9AFB}"/>
              </a:ext>
            </a:extLst>
          </p:cNvPr>
          <p:cNvSpPr/>
          <p:nvPr userDrawn="1"/>
        </p:nvSpPr>
        <p:spPr>
          <a:xfrm>
            <a:off x="5392982" y="2708699"/>
            <a:ext cx="830997" cy="830997"/>
          </a:xfrm>
          <a:prstGeom prst="ellipse">
            <a:avLst/>
          </a:prstGeom>
          <a:solidFill>
            <a:srgbClr val="7D4EB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7" name="Oval 33">
            <a:extLst>
              <a:ext uri="{FF2B5EF4-FFF2-40B4-BE49-F238E27FC236}">
                <a16:creationId xmlns:a16="http://schemas.microsoft.com/office/drawing/2014/main" id="{B42CE88A-E9A3-2A4E-BD50-EB37311F39EC}"/>
              </a:ext>
            </a:extLst>
          </p:cNvPr>
          <p:cNvSpPr/>
          <p:nvPr userDrawn="1"/>
        </p:nvSpPr>
        <p:spPr>
          <a:xfrm>
            <a:off x="6742925" y="2708699"/>
            <a:ext cx="830997" cy="830997"/>
          </a:xfrm>
          <a:prstGeom prst="ellipse">
            <a:avLst/>
          </a:prstGeom>
          <a:solidFill>
            <a:srgbClr val="E61F3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8" name="Oval 34">
            <a:extLst>
              <a:ext uri="{FF2B5EF4-FFF2-40B4-BE49-F238E27FC236}">
                <a16:creationId xmlns:a16="http://schemas.microsoft.com/office/drawing/2014/main" id="{B699EFDF-DB9D-3C4F-9D1F-461508017BDA}"/>
              </a:ext>
            </a:extLst>
          </p:cNvPr>
          <p:cNvSpPr/>
          <p:nvPr userDrawn="1"/>
        </p:nvSpPr>
        <p:spPr>
          <a:xfrm>
            <a:off x="8092868" y="2708699"/>
            <a:ext cx="830997" cy="830997"/>
          </a:xfrm>
          <a:prstGeom prst="ellipse">
            <a:avLst/>
          </a:prstGeom>
          <a:solidFill>
            <a:srgbClr val="FBBA0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9" name="Oval 35">
            <a:extLst>
              <a:ext uri="{FF2B5EF4-FFF2-40B4-BE49-F238E27FC236}">
                <a16:creationId xmlns:a16="http://schemas.microsoft.com/office/drawing/2014/main" id="{5DF3131C-EEA1-5446-B567-C9DA0A2A1AFF}"/>
              </a:ext>
            </a:extLst>
          </p:cNvPr>
          <p:cNvSpPr/>
          <p:nvPr userDrawn="1"/>
        </p:nvSpPr>
        <p:spPr>
          <a:xfrm>
            <a:off x="9442811" y="2708699"/>
            <a:ext cx="830997" cy="830997"/>
          </a:xfrm>
          <a:prstGeom prst="ellipse">
            <a:avLst/>
          </a:prstGeom>
          <a:solidFill>
            <a:srgbClr val="7DA0D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0" name="Oval 36">
            <a:extLst>
              <a:ext uri="{FF2B5EF4-FFF2-40B4-BE49-F238E27FC236}">
                <a16:creationId xmlns:a16="http://schemas.microsoft.com/office/drawing/2014/main" id="{6D03B317-B61D-2945-8C0A-A6EBD87ACD07}"/>
              </a:ext>
            </a:extLst>
          </p:cNvPr>
          <p:cNvSpPr/>
          <p:nvPr userDrawn="1"/>
        </p:nvSpPr>
        <p:spPr>
          <a:xfrm>
            <a:off x="10792754" y="2708699"/>
            <a:ext cx="830997" cy="830997"/>
          </a:xfrm>
          <a:prstGeom prst="ellipse">
            <a:avLst/>
          </a:prstGeom>
          <a:solidFill>
            <a:srgbClr val="47A0A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1" name="Oval 37">
            <a:extLst>
              <a:ext uri="{FF2B5EF4-FFF2-40B4-BE49-F238E27FC236}">
                <a16:creationId xmlns:a16="http://schemas.microsoft.com/office/drawing/2014/main" id="{9C0266F1-C0B7-624A-A873-5F2C8801E766}"/>
              </a:ext>
            </a:extLst>
          </p:cNvPr>
          <p:cNvSpPr/>
          <p:nvPr userDrawn="1"/>
        </p:nvSpPr>
        <p:spPr>
          <a:xfrm>
            <a:off x="5392982" y="3969609"/>
            <a:ext cx="830997" cy="830997"/>
          </a:xfrm>
          <a:prstGeom prst="ellipse">
            <a:avLst/>
          </a:prstGeom>
          <a:solidFill>
            <a:srgbClr val="EB8C3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2" name="Oval 38">
            <a:extLst>
              <a:ext uri="{FF2B5EF4-FFF2-40B4-BE49-F238E27FC236}">
                <a16:creationId xmlns:a16="http://schemas.microsoft.com/office/drawing/2014/main" id="{30C0C10E-388C-9843-8270-19D471BD3756}"/>
              </a:ext>
            </a:extLst>
          </p:cNvPr>
          <p:cNvSpPr/>
          <p:nvPr userDrawn="1"/>
        </p:nvSpPr>
        <p:spPr>
          <a:xfrm>
            <a:off x="6742925" y="3969609"/>
            <a:ext cx="830997" cy="830997"/>
          </a:xfrm>
          <a:prstGeom prst="ellipse">
            <a:avLst/>
          </a:prstGeom>
          <a:solidFill>
            <a:srgbClr val="96628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3" name="Oval 39">
            <a:extLst>
              <a:ext uri="{FF2B5EF4-FFF2-40B4-BE49-F238E27FC236}">
                <a16:creationId xmlns:a16="http://schemas.microsoft.com/office/drawing/2014/main" id="{87047EA3-79D2-8644-A568-E64AA1D7D370}"/>
              </a:ext>
            </a:extLst>
          </p:cNvPr>
          <p:cNvSpPr/>
          <p:nvPr userDrawn="1"/>
        </p:nvSpPr>
        <p:spPr>
          <a:xfrm>
            <a:off x="8092868" y="3969609"/>
            <a:ext cx="830997" cy="830997"/>
          </a:xfrm>
          <a:prstGeom prst="ellipse">
            <a:avLst/>
          </a:prstGeom>
          <a:solidFill>
            <a:srgbClr val="CD5A5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4" name="Oval 40">
            <a:extLst>
              <a:ext uri="{FF2B5EF4-FFF2-40B4-BE49-F238E27FC236}">
                <a16:creationId xmlns:a16="http://schemas.microsoft.com/office/drawing/2014/main" id="{7F5D1C6B-4E6B-0346-A5DC-C511DB14EFD6}"/>
              </a:ext>
            </a:extLst>
          </p:cNvPr>
          <p:cNvSpPr/>
          <p:nvPr userDrawn="1"/>
        </p:nvSpPr>
        <p:spPr>
          <a:xfrm>
            <a:off x="9442811" y="3969609"/>
            <a:ext cx="830997" cy="830997"/>
          </a:xfrm>
          <a:prstGeom prst="ellipse">
            <a:avLst/>
          </a:prstGeom>
          <a:solidFill>
            <a:srgbClr val="FFD746"/>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5" name="Oval 41">
            <a:extLst>
              <a:ext uri="{FF2B5EF4-FFF2-40B4-BE49-F238E27FC236}">
                <a16:creationId xmlns:a16="http://schemas.microsoft.com/office/drawing/2014/main" id="{EB421DBA-35DE-2C4F-A89E-27F0998EF4E8}"/>
              </a:ext>
            </a:extLst>
          </p:cNvPr>
          <p:cNvSpPr/>
          <p:nvPr userDrawn="1"/>
        </p:nvSpPr>
        <p:spPr>
          <a:xfrm>
            <a:off x="10792754" y="3969609"/>
            <a:ext cx="830997" cy="830997"/>
          </a:xfrm>
          <a:prstGeom prst="ellipse">
            <a:avLst/>
          </a:prstGeom>
          <a:solidFill>
            <a:srgbClr val="CDDDF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6" name="Oval 42">
            <a:extLst>
              <a:ext uri="{FF2B5EF4-FFF2-40B4-BE49-F238E27FC236}">
                <a16:creationId xmlns:a16="http://schemas.microsoft.com/office/drawing/2014/main" id="{081BD842-A9A1-5B44-81ED-A97BA390032B}"/>
              </a:ext>
            </a:extLst>
          </p:cNvPr>
          <p:cNvSpPr/>
          <p:nvPr userDrawn="1"/>
        </p:nvSpPr>
        <p:spPr>
          <a:xfrm>
            <a:off x="5392982" y="5249769"/>
            <a:ext cx="830997" cy="830997"/>
          </a:xfrm>
          <a:prstGeom prst="ellipse">
            <a:avLst/>
          </a:prstGeom>
          <a:solidFill>
            <a:srgbClr val="D7EBB4"/>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7" name="Oval 43">
            <a:extLst>
              <a:ext uri="{FF2B5EF4-FFF2-40B4-BE49-F238E27FC236}">
                <a16:creationId xmlns:a16="http://schemas.microsoft.com/office/drawing/2014/main" id="{036EE7D2-A33A-434C-B272-C82E2CDD4D4D}"/>
              </a:ext>
            </a:extLst>
          </p:cNvPr>
          <p:cNvSpPr/>
          <p:nvPr userDrawn="1"/>
        </p:nvSpPr>
        <p:spPr>
          <a:xfrm>
            <a:off x="6742925" y="5249769"/>
            <a:ext cx="830997" cy="830997"/>
          </a:xfrm>
          <a:prstGeom prst="ellipse">
            <a:avLst/>
          </a:prstGeom>
          <a:solidFill>
            <a:srgbClr val="FFDC9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8" name="Oval 44">
            <a:extLst>
              <a:ext uri="{FF2B5EF4-FFF2-40B4-BE49-F238E27FC236}">
                <a16:creationId xmlns:a16="http://schemas.microsoft.com/office/drawing/2014/main" id="{7DD65DA4-F076-C242-813E-8C17DCABCCFB}"/>
              </a:ext>
            </a:extLst>
          </p:cNvPr>
          <p:cNvSpPr/>
          <p:nvPr userDrawn="1"/>
        </p:nvSpPr>
        <p:spPr>
          <a:xfrm>
            <a:off x="8092868" y="5249769"/>
            <a:ext cx="830997" cy="830997"/>
          </a:xfrm>
          <a:prstGeom prst="ellipse">
            <a:avLst/>
          </a:prstGeom>
          <a:solidFill>
            <a:srgbClr val="D7C3F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9" name="Oval 45">
            <a:extLst>
              <a:ext uri="{FF2B5EF4-FFF2-40B4-BE49-F238E27FC236}">
                <a16:creationId xmlns:a16="http://schemas.microsoft.com/office/drawing/2014/main" id="{8A44D99D-BF66-2848-B460-F59D8ECF5690}"/>
              </a:ext>
            </a:extLst>
          </p:cNvPr>
          <p:cNvSpPr/>
          <p:nvPr userDrawn="1"/>
        </p:nvSpPr>
        <p:spPr>
          <a:xfrm>
            <a:off x="9442811" y="5249769"/>
            <a:ext cx="830997" cy="830997"/>
          </a:xfrm>
          <a:prstGeom prst="ellipse">
            <a:avLst/>
          </a:prstGeom>
          <a:solidFill>
            <a:srgbClr val="F6C3C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40" name="Oval 46">
            <a:extLst>
              <a:ext uri="{FF2B5EF4-FFF2-40B4-BE49-F238E27FC236}">
                <a16:creationId xmlns:a16="http://schemas.microsoft.com/office/drawing/2014/main" id="{9B130CEB-3D74-B647-BA6B-32F7D70FD354}"/>
              </a:ext>
            </a:extLst>
          </p:cNvPr>
          <p:cNvSpPr/>
          <p:nvPr userDrawn="1"/>
        </p:nvSpPr>
        <p:spPr>
          <a:xfrm>
            <a:off x="10792754" y="5249769"/>
            <a:ext cx="830997" cy="830997"/>
          </a:xfrm>
          <a:prstGeom prst="ellipse">
            <a:avLst/>
          </a:prstGeom>
          <a:solidFill>
            <a:srgbClr val="FFF07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41" name="Текст 37">
            <a:extLst>
              <a:ext uri="{FF2B5EF4-FFF2-40B4-BE49-F238E27FC236}">
                <a16:creationId xmlns:a16="http://schemas.microsoft.com/office/drawing/2014/main" id="{800F6957-CEFF-924E-B258-5B51A5196DEB}"/>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42" name="Текст 39">
            <a:extLst>
              <a:ext uri="{FF2B5EF4-FFF2-40B4-BE49-F238E27FC236}">
                <a16:creationId xmlns:a16="http://schemas.microsoft.com/office/drawing/2014/main" id="{8FD4982C-EBD6-6D4D-A16B-212CB048938C}"/>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43" name="Текст 39">
            <a:extLst>
              <a:ext uri="{FF2B5EF4-FFF2-40B4-BE49-F238E27FC236}">
                <a16:creationId xmlns:a16="http://schemas.microsoft.com/office/drawing/2014/main" id="{733D5CDE-163B-C148-A20F-A808E0652336}"/>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3867054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чистый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A7FA04E4-3213-8F41-B068-4DC281441422}"/>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938052A0-3DF0-DC47-B7E0-C20EF981C230}"/>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8C6147F0-3CA1-264C-B2B2-F88597196943}"/>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62CDF50E-4D58-AF4A-ABFD-140AF88B3681}"/>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2171D1-2A5B-7A4A-9760-17CCE51B980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3C71A0C3-CD3E-0748-98E5-6B2507CAB296}"/>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0" name="Текст 37">
            <a:extLst>
              <a:ext uri="{FF2B5EF4-FFF2-40B4-BE49-F238E27FC236}">
                <a16:creationId xmlns:a16="http://schemas.microsoft.com/office/drawing/2014/main" id="{C0A1CB46-D6D6-5E48-B4F7-CCED4525C46F}"/>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1" name="Текст 39">
            <a:extLst>
              <a:ext uri="{FF2B5EF4-FFF2-40B4-BE49-F238E27FC236}">
                <a16:creationId xmlns:a16="http://schemas.microsoft.com/office/drawing/2014/main" id="{25D35A19-1AA8-204A-BFCA-83B65D59CFF4}"/>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2" name="Текст 39">
            <a:extLst>
              <a:ext uri="{FF2B5EF4-FFF2-40B4-BE49-F238E27FC236}">
                <a16:creationId xmlns:a16="http://schemas.microsoft.com/office/drawing/2014/main" id="{3557077C-F503-0B4A-82A2-54D21547E589}"/>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319520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чисты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064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екст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4" descr="Icon&#10;&#10;Description automatically generated">
            <a:extLst>
              <a:ext uri="{FF2B5EF4-FFF2-40B4-BE49-F238E27FC236}">
                <a16:creationId xmlns:a16="http://schemas.microsoft.com/office/drawing/2014/main" id="{4A1436AC-5F96-2A4F-BFC7-B3442083EBE4}"/>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11" name="Straight Connector 19">
            <a:extLst>
              <a:ext uri="{FF2B5EF4-FFF2-40B4-BE49-F238E27FC236}">
                <a16:creationId xmlns:a16="http://schemas.microsoft.com/office/drawing/2014/main" id="{067DD2ED-246D-7D41-B51F-FED98BF873F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21">
            <a:extLst>
              <a:ext uri="{FF2B5EF4-FFF2-40B4-BE49-F238E27FC236}">
                <a16:creationId xmlns:a16="http://schemas.microsoft.com/office/drawing/2014/main" id="{68E8C250-D449-A743-8975-B5BFB04D9744}"/>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25">
            <a:extLst>
              <a:ext uri="{FF2B5EF4-FFF2-40B4-BE49-F238E27FC236}">
                <a16:creationId xmlns:a16="http://schemas.microsoft.com/office/drawing/2014/main" id="{DD1C71CA-B883-AF42-959D-BCA5690AAA4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4D3A12E-0E10-C441-81D2-C3C1EB6A053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9" name="Straight Connector 59">
            <a:extLst>
              <a:ext uri="{FF2B5EF4-FFF2-40B4-BE49-F238E27FC236}">
                <a16:creationId xmlns:a16="http://schemas.microsoft.com/office/drawing/2014/main" id="{3447008E-4F3B-FC4E-B96D-3927FAE1ED1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4" name="Рисунок 23">
            <a:extLst>
              <a:ext uri="{FF2B5EF4-FFF2-40B4-BE49-F238E27FC236}">
                <a16:creationId xmlns:a16="http://schemas.microsoft.com/office/drawing/2014/main" id="{61115A7A-23E5-E442-9551-F72F1CDA57B9}"/>
              </a:ext>
            </a:extLst>
          </p:cNvPr>
          <p:cNvSpPr>
            <a:spLocks noGrp="1"/>
          </p:cNvSpPr>
          <p:nvPr>
            <p:ph type="pic" sz="quarter" idx="10" hasCustomPrompt="1"/>
          </p:nvPr>
        </p:nvSpPr>
        <p:spPr>
          <a:xfrm>
            <a:off x="6684653" y="1447790"/>
            <a:ext cx="4325167" cy="4325107"/>
          </a:xfrm>
          <a:prstGeom prst="rect">
            <a:avLst/>
          </a:prstGeom>
          <a:solidFill>
            <a:srgbClr val="D9D9D9"/>
          </a:solidFill>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2">
                    <a:lumMod val="10000"/>
                  </a:schemeClr>
                </a:solidFill>
              </a:defRPr>
            </a:lvl1pPr>
          </a:lstStyle>
          <a:p>
            <a:pPr algn="ctr"/>
            <a:r>
              <a:rPr lang="en-US" sz="2800" dirty="0">
                <a:solidFill>
                  <a:schemeClr val="tx1"/>
                </a:solidFill>
                <a:latin typeface="HSE Sans" panose="02000000000000000000" pitchFamily="2" charset="0"/>
              </a:rPr>
              <a:t>You can place an illustration or photograph here so that your slide doesn’t look empty</a:t>
            </a:r>
            <a:endParaRPr lang="en-RU" sz="2800" dirty="0">
              <a:solidFill>
                <a:schemeClr val="tx1"/>
              </a:solidFill>
              <a:latin typeface="HSE Sans" panose="02000000000000000000" pitchFamily="2" charset="0"/>
            </a:endParaRPr>
          </a:p>
        </p:txBody>
      </p:sp>
      <p:sp>
        <p:nvSpPr>
          <p:cNvPr id="32" name="Заголовок 31">
            <a:extLst>
              <a:ext uri="{FF2B5EF4-FFF2-40B4-BE49-F238E27FC236}">
                <a16:creationId xmlns:a16="http://schemas.microsoft.com/office/drawing/2014/main" id="{9ED7AA97-D972-DF4F-B662-A65F2A544CC5}"/>
              </a:ext>
            </a:extLst>
          </p:cNvPr>
          <p:cNvSpPr>
            <a:spLocks noGrp="1"/>
          </p:cNvSpPr>
          <p:nvPr>
            <p:ph type="title" hasCustomPrompt="1"/>
          </p:nvPr>
        </p:nvSpPr>
        <p:spPr>
          <a:xfrm>
            <a:off x="585898" y="1447790"/>
            <a:ext cx="5245560"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36" name="Текст 35">
            <a:extLst>
              <a:ext uri="{FF2B5EF4-FFF2-40B4-BE49-F238E27FC236}">
                <a16:creationId xmlns:a16="http://schemas.microsoft.com/office/drawing/2014/main" id="{69E35E54-2B19-7441-876F-1C6A84F4F156}"/>
              </a:ext>
            </a:extLst>
          </p:cNvPr>
          <p:cNvSpPr>
            <a:spLocks noGrp="1"/>
          </p:cNvSpPr>
          <p:nvPr>
            <p:ph type="body" sz="quarter" idx="12" hasCustomPrompt="1"/>
          </p:nvPr>
        </p:nvSpPr>
        <p:spPr>
          <a:xfrm>
            <a:off x="585897" y="2379663"/>
            <a:ext cx="5245561" cy="3393234"/>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a:spcBef>
                <a:spcPts val="1200"/>
              </a:spcBef>
            </a:pPr>
            <a:r>
              <a:rPr lang="en-US" sz="1300" dirty="0">
                <a:latin typeface="HSE Sans" panose="02000000000000000000" pitchFamily="2" charset="0"/>
              </a:rPr>
              <a:t>Moderately sized bits of text can be presented in a single column, but they shouldn’t take up the whole screen. A text that is arranged in a long line might be too hard to read; always bear in mind the perspective of those who will be viewing your presentation. Try to limit each line to seven to 10 words. More than that might put your audience to sleep. </a:t>
            </a:r>
            <a:r>
              <a:rPr lang="en-US" sz="1300" i="1" dirty="0">
                <a:latin typeface="HSE Sans" panose="02000000000000000000" pitchFamily="2" charset="0"/>
              </a:rPr>
              <a:t>If you have space left and wish to make your slide more visual, you can include a small image nearby, which should illustrate or supplement your text.</a:t>
            </a:r>
            <a:endParaRPr lang="ru-RU" sz="1300" i="1" dirty="0">
              <a:latin typeface="HSE Sans" panose="02000000000000000000" pitchFamily="2" charset="0"/>
            </a:endParaRPr>
          </a:p>
        </p:txBody>
      </p:sp>
      <p:sp>
        <p:nvSpPr>
          <p:cNvPr id="38" name="Текст 37">
            <a:extLst>
              <a:ext uri="{FF2B5EF4-FFF2-40B4-BE49-F238E27FC236}">
                <a16:creationId xmlns:a16="http://schemas.microsoft.com/office/drawing/2014/main" id="{7FB4A275-856E-364D-8AA4-2071AADC6AAA}"/>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40" name="Текст 39">
            <a:extLst>
              <a:ext uri="{FF2B5EF4-FFF2-40B4-BE49-F238E27FC236}">
                <a16:creationId xmlns:a16="http://schemas.microsoft.com/office/drawing/2014/main" id="{58FBA0EA-8BE0-A643-B258-4E5C34467172}"/>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41" name="Текст 39">
            <a:extLst>
              <a:ext uri="{FF2B5EF4-FFF2-40B4-BE49-F238E27FC236}">
                <a16:creationId xmlns:a16="http://schemas.microsoft.com/office/drawing/2014/main" id="{0BEC062F-1BEB-DE4C-B7EE-C552C9D45F13}"/>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1341287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екст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FDC66DB8-29BC-5940-A721-40F10021456A}"/>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DE27C859-478F-3648-8A9D-2C85DBDCAC09}"/>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58EA1144-CFD8-1D47-B430-7014F576043B}"/>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96EDC73C-5A3C-014E-8E52-04CAFCA9B20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5E88681-53A8-3B45-B80A-372EDFB53883}"/>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EDA7D8BF-DF37-704F-B77F-7E40752ACE25}"/>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6" name="Заголовок 31">
            <a:extLst>
              <a:ext uri="{FF2B5EF4-FFF2-40B4-BE49-F238E27FC236}">
                <a16:creationId xmlns:a16="http://schemas.microsoft.com/office/drawing/2014/main" id="{76942483-EB13-0A4B-8060-DB65024C294E}"/>
              </a:ext>
            </a:extLst>
          </p:cNvPr>
          <p:cNvSpPr>
            <a:spLocks noGrp="1"/>
          </p:cNvSpPr>
          <p:nvPr>
            <p:ph type="title" hasCustomPrompt="1"/>
          </p:nvPr>
        </p:nvSpPr>
        <p:spPr>
          <a:xfrm>
            <a:off x="585897" y="1447790"/>
            <a:ext cx="11057955"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7" name="Текст 35">
            <a:extLst>
              <a:ext uri="{FF2B5EF4-FFF2-40B4-BE49-F238E27FC236}">
                <a16:creationId xmlns:a16="http://schemas.microsoft.com/office/drawing/2014/main" id="{66FAD63B-F743-0F47-BBE3-D7731766705A}"/>
              </a:ext>
            </a:extLst>
          </p:cNvPr>
          <p:cNvSpPr>
            <a:spLocks noGrp="1"/>
          </p:cNvSpPr>
          <p:nvPr>
            <p:ph type="body" sz="quarter" idx="12" hasCustomPrompt="1"/>
          </p:nvPr>
        </p:nvSpPr>
        <p:spPr>
          <a:xfrm>
            <a:off x="585897" y="2379663"/>
            <a:ext cx="11057971" cy="3745092"/>
          </a:xfrm>
          <a:prstGeom prst="rect">
            <a:avLst/>
          </a:prstGeom>
        </p:spPr>
        <p:txBody>
          <a:bodyPr lIns="0" tIns="0" rIns="0" numCol="3" spcCol="252000">
            <a:noAutofit/>
          </a:bodyPr>
          <a:lst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a:spcBef>
                <a:spcPts val="1200"/>
              </a:spcBef>
            </a:pPr>
            <a:r>
              <a:rPr lang="en-US" sz="1300" dirty="0">
                <a:latin typeface="HSE Sans" panose="02000000000000000000" pitchFamily="2" charset="0"/>
              </a:rPr>
              <a:t>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a:t>
            </a:r>
          </a:p>
          <a:p>
            <a:pPr>
              <a:spcBef>
                <a:spcPts val="1200"/>
              </a:spcBef>
            </a:pPr>
            <a:r>
              <a:rPr lang="en-US" sz="1300" dirty="0">
                <a:latin typeface="HSE Sans" panose="02000000000000000000" pitchFamily="2" charset="0"/>
              </a:rPr>
              <a:t>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 If you have a lot of text, we recommend putting it into two or three columns, Texts placed in long lines are hard to read; always bear in mind the audience, who will be viewing your presentation. Try to limit each line to seven to nine words. More than that might put your audience to sleep.</a:t>
            </a:r>
            <a:endParaRPr lang="ru-RU" sz="1300" dirty="0">
              <a:latin typeface="HSE Sans" panose="02000000000000000000" pitchFamily="2" charset="0"/>
            </a:endParaRPr>
          </a:p>
        </p:txBody>
      </p:sp>
      <p:sp>
        <p:nvSpPr>
          <p:cNvPr id="21" name="Текст 37">
            <a:extLst>
              <a:ext uri="{FF2B5EF4-FFF2-40B4-BE49-F238E27FC236}">
                <a16:creationId xmlns:a16="http://schemas.microsoft.com/office/drawing/2014/main" id="{45421580-30B9-AE44-9576-3890C98F5E85}"/>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2" name="Текст 39">
            <a:extLst>
              <a:ext uri="{FF2B5EF4-FFF2-40B4-BE49-F238E27FC236}">
                <a16:creationId xmlns:a16="http://schemas.microsoft.com/office/drawing/2014/main" id="{778A6943-08BD-8C4D-A524-728A4340014C}"/>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3" name="Текст 39">
            <a:extLst>
              <a:ext uri="{FF2B5EF4-FFF2-40B4-BE49-F238E27FC236}">
                <a16:creationId xmlns:a16="http://schemas.microsoft.com/office/drawing/2014/main" id="{EB90A960-EE54-5742-BBB0-8536917AD4C0}"/>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3527183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Текст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0E78CA68-7A0C-CF41-9AC6-A547FB9EC3B0}"/>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45DC512A-A23B-B24D-A1F6-6793976867CF}"/>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21F91649-DF0F-5F45-A43B-2CED9ACDD049}"/>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3137B760-1A50-1845-B7F2-1EF31C71C72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5ECCF8F-5855-7943-B503-5573887A534D}"/>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FB81B23D-CDD8-E64C-9887-3540F7EE1C4B}"/>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Текст 35">
            <a:extLst>
              <a:ext uri="{FF2B5EF4-FFF2-40B4-BE49-F238E27FC236}">
                <a16:creationId xmlns:a16="http://schemas.microsoft.com/office/drawing/2014/main" id="{5163BE0A-A745-414A-AF21-D968BD69D2DA}"/>
              </a:ext>
            </a:extLst>
          </p:cNvPr>
          <p:cNvSpPr>
            <a:spLocks noGrp="1"/>
          </p:cNvSpPr>
          <p:nvPr>
            <p:ph type="body" sz="quarter" idx="12" hasCustomPrompt="1"/>
          </p:nvPr>
        </p:nvSpPr>
        <p:spPr>
          <a:xfrm>
            <a:off x="585898" y="2379663"/>
            <a:ext cx="4322531" cy="239937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a:spcBef>
                <a:spcPts val="1300"/>
              </a:spcBef>
            </a:pPr>
            <a:r>
              <a:rPr lang="en-US" sz="1300" dirty="0">
                <a:latin typeface="HSE Sans" panose="02000000000000000000" pitchFamily="2" charset="0"/>
              </a:rPr>
              <a:t>Here I am, a regular text as seen on the right; you can take me anywhere in the same size (13 </a:t>
            </a:r>
            <a:r>
              <a:rPr lang="en-US" sz="1300" dirty="0" err="1">
                <a:latin typeface="HSE Sans" panose="02000000000000000000" pitchFamily="2" charset="0"/>
              </a:rPr>
              <a:t>pt</a:t>
            </a:r>
            <a:r>
              <a:rPr lang="en-US" sz="1300" dirty="0">
                <a:latin typeface="HSE Sans" panose="02000000000000000000" pitchFamily="2" charset="0"/>
              </a:rPr>
              <a:t>), so I am readable on both the screen and in print-outs of slides. Don’t increase my size if you don’t need to, since you have the full screen option at your fingertips. Here I am, a regular text as described on the right; you can take me anywhere in the same size (13 </a:t>
            </a:r>
            <a:r>
              <a:rPr lang="en-US" sz="1300" dirty="0" err="1">
                <a:latin typeface="HSE Sans" panose="02000000000000000000" pitchFamily="2" charset="0"/>
              </a:rPr>
              <a:t>pt</a:t>
            </a:r>
            <a:r>
              <a:rPr lang="en-US" sz="1300" dirty="0">
                <a:latin typeface="HSE Sans" panose="02000000000000000000" pitchFamily="2" charset="0"/>
              </a:rPr>
              <a:t>), so I am readable on both the screen and in print-outs of slides. Don’t increase my size if you don’t need to, since you have the full screen option at your fingertips.</a:t>
            </a:r>
            <a:endParaRPr lang="ru-RU" sz="1300" dirty="0">
              <a:latin typeface="HSE Sans" panose="02000000000000000000" pitchFamily="2" charset="0"/>
            </a:endParaRPr>
          </a:p>
        </p:txBody>
      </p:sp>
      <p:sp>
        <p:nvSpPr>
          <p:cNvPr id="20" name="Текст 35">
            <a:extLst>
              <a:ext uri="{FF2B5EF4-FFF2-40B4-BE49-F238E27FC236}">
                <a16:creationId xmlns:a16="http://schemas.microsoft.com/office/drawing/2014/main" id="{B3D47CF6-5FC1-2346-8894-A7CC39063DE3}"/>
              </a:ext>
            </a:extLst>
          </p:cNvPr>
          <p:cNvSpPr>
            <a:spLocks noGrp="1"/>
          </p:cNvSpPr>
          <p:nvPr>
            <p:ph type="body" sz="quarter" idx="16" hasCustomPrompt="1"/>
          </p:nvPr>
        </p:nvSpPr>
        <p:spPr>
          <a:xfrm>
            <a:off x="585897" y="5183249"/>
            <a:ext cx="3934345" cy="553998"/>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000" dirty="0">
                <a:latin typeface="HSE Sans" panose="02000000000000000000" pitchFamily="2" charset="0"/>
              </a:rPr>
              <a:t>Notes, other clarifications or additional information should be presented in a smaller size (10 </a:t>
            </a:r>
            <a:r>
              <a:rPr lang="en-US" sz="1000" dirty="0" err="1">
                <a:latin typeface="HSE Sans" panose="02000000000000000000" pitchFamily="2" charset="0"/>
              </a:rPr>
              <a:t>pt</a:t>
            </a:r>
            <a:r>
              <a:rPr lang="en-US" sz="1000" dirty="0">
                <a:latin typeface="HSE Sans" panose="02000000000000000000" pitchFamily="2" charset="0"/>
              </a:rPr>
              <a:t>)</a:t>
            </a:r>
            <a:endParaRPr lang="ru-RU" sz="1000" dirty="0">
              <a:latin typeface="HSE Sans" panose="02000000000000000000" pitchFamily="2" charset="0"/>
            </a:endParaRPr>
          </a:p>
        </p:txBody>
      </p:sp>
      <p:sp>
        <p:nvSpPr>
          <p:cNvPr id="23" name="Текст 22">
            <a:extLst>
              <a:ext uri="{FF2B5EF4-FFF2-40B4-BE49-F238E27FC236}">
                <a16:creationId xmlns:a16="http://schemas.microsoft.com/office/drawing/2014/main" id="{CD14B8F3-89C2-9F45-809E-D1EAF85AC566}"/>
              </a:ext>
            </a:extLst>
          </p:cNvPr>
          <p:cNvSpPr>
            <a:spLocks noGrp="1"/>
          </p:cNvSpPr>
          <p:nvPr>
            <p:ph type="body" sz="quarter" idx="18" hasCustomPrompt="1"/>
          </p:nvPr>
        </p:nvSpPr>
        <p:spPr>
          <a:xfrm>
            <a:off x="6259892" y="2379663"/>
            <a:ext cx="5383968" cy="3451794"/>
          </a:xfrm>
          <a:prstGeom prst="rect">
            <a:avLst/>
          </a:prstGeo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0" i="0">
                <a:solidFill>
                  <a:srgbClr val="0E2D69"/>
                </a:solidFill>
                <a:latin typeface="HSE Sans" panose="02000000000000000000" pitchFamily="2" charset="0"/>
              </a:defRPr>
            </a:lvl1pPr>
          </a:lstStyle>
          <a:p>
            <a:r>
              <a:rPr lang="en-US" sz="3200" dirty="0">
                <a:solidFill>
                  <a:srgbClr val="102D69"/>
                </a:solidFill>
                <a:latin typeface="HSE Sans" panose="02000000000000000000" pitchFamily="2" charset="0"/>
              </a:rPr>
              <a:t>Short phrase with important information can have a larger font size than normal, but we don’t recommend doing this often.</a:t>
            </a:r>
            <a:endParaRPr lang="ru-RU" sz="3200" dirty="0">
              <a:solidFill>
                <a:srgbClr val="102D69"/>
              </a:solidFill>
              <a:latin typeface="HSE Sans" panose="02000000000000000000" pitchFamily="2" charset="0"/>
            </a:endParaRPr>
          </a:p>
        </p:txBody>
      </p:sp>
      <p:sp>
        <p:nvSpPr>
          <p:cNvPr id="25" name="Заголовок 31">
            <a:extLst>
              <a:ext uri="{FF2B5EF4-FFF2-40B4-BE49-F238E27FC236}">
                <a16:creationId xmlns:a16="http://schemas.microsoft.com/office/drawing/2014/main" id="{B32DC3D4-97A5-3E4F-A29B-422D5E3129B7}"/>
              </a:ext>
            </a:extLst>
          </p:cNvPr>
          <p:cNvSpPr>
            <a:spLocks noGrp="1"/>
          </p:cNvSpPr>
          <p:nvPr>
            <p:ph type="title" hasCustomPrompt="1"/>
          </p:nvPr>
        </p:nvSpPr>
        <p:spPr>
          <a:xfrm>
            <a:off x="585897" y="1447790"/>
            <a:ext cx="11057955"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5" name="Текст 37">
            <a:extLst>
              <a:ext uri="{FF2B5EF4-FFF2-40B4-BE49-F238E27FC236}">
                <a16:creationId xmlns:a16="http://schemas.microsoft.com/office/drawing/2014/main" id="{87E14987-3496-B241-A4C9-88FACDD837F5}"/>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6" name="Текст 39">
            <a:extLst>
              <a:ext uri="{FF2B5EF4-FFF2-40B4-BE49-F238E27FC236}">
                <a16:creationId xmlns:a16="http://schemas.microsoft.com/office/drawing/2014/main" id="{3DAEB9AB-245D-774E-9656-B80FCC7A20BB}"/>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8" name="Текст 39">
            <a:extLst>
              <a:ext uri="{FF2B5EF4-FFF2-40B4-BE49-F238E27FC236}">
                <a16:creationId xmlns:a16="http://schemas.microsoft.com/office/drawing/2014/main" id="{98145217-7421-9C4F-9483-5AEA3D289575}"/>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663795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График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9E89D752-CAC6-0943-9A3D-4C52DBF50CE2}"/>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64D89E64-93BB-044D-B3D4-8F2679C5CA4C}"/>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D0C3B169-866D-C645-AF76-00F8C2A97E9B}"/>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FDDF48AB-D8AE-0E42-A544-8EA5B8744778}"/>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6DF89EC-1E7C-3B40-85F4-6D19A7D29AC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019D6862-BD52-734D-9E19-38C147CA2D29}"/>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Заголовок 31">
            <a:extLst>
              <a:ext uri="{FF2B5EF4-FFF2-40B4-BE49-F238E27FC236}">
                <a16:creationId xmlns:a16="http://schemas.microsoft.com/office/drawing/2014/main" id="{B3F16318-C9C3-B948-A508-4BC53D0B7716}"/>
              </a:ext>
            </a:extLst>
          </p:cNvPr>
          <p:cNvSpPr>
            <a:spLocks noGrp="1"/>
          </p:cNvSpPr>
          <p:nvPr>
            <p:ph type="title" hasCustomPrompt="1"/>
          </p:nvPr>
        </p:nvSpPr>
        <p:spPr>
          <a:xfrm>
            <a:off x="585899" y="1447790"/>
            <a:ext cx="4322530"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8" name="Текст 35">
            <a:extLst>
              <a:ext uri="{FF2B5EF4-FFF2-40B4-BE49-F238E27FC236}">
                <a16:creationId xmlns:a16="http://schemas.microsoft.com/office/drawing/2014/main" id="{23B3E5FB-BBCE-4149-AD9A-8CAB06CC9FCF}"/>
              </a:ext>
            </a:extLst>
          </p:cNvPr>
          <p:cNvSpPr>
            <a:spLocks noGrp="1"/>
          </p:cNvSpPr>
          <p:nvPr>
            <p:ph type="body" sz="quarter" idx="12" hasCustomPrompt="1"/>
          </p:nvPr>
        </p:nvSpPr>
        <p:spPr>
          <a:xfrm>
            <a:off x="585898" y="2379663"/>
            <a:ext cx="4322531" cy="239937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
        <p:nvSpPr>
          <p:cNvPr id="19" name="Текст 35">
            <a:extLst>
              <a:ext uri="{FF2B5EF4-FFF2-40B4-BE49-F238E27FC236}">
                <a16:creationId xmlns:a16="http://schemas.microsoft.com/office/drawing/2014/main" id="{658542D3-7E45-6E46-8039-27C4C43DD617}"/>
              </a:ext>
            </a:extLst>
          </p:cNvPr>
          <p:cNvSpPr>
            <a:spLocks noGrp="1"/>
          </p:cNvSpPr>
          <p:nvPr>
            <p:ph type="body" sz="quarter" idx="16" hasCustomPrompt="1"/>
          </p:nvPr>
        </p:nvSpPr>
        <p:spPr>
          <a:xfrm>
            <a:off x="585897" y="5183249"/>
            <a:ext cx="3934345" cy="553998"/>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000" dirty="0">
                <a:latin typeface="HSE Sans" panose="02000000000000000000" pitchFamily="2" charset="0"/>
              </a:rPr>
              <a:t>Notes, other clarifications or additional information should be presented in a smaller size (10 </a:t>
            </a:r>
            <a:r>
              <a:rPr lang="en-US" sz="1000" dirty="0" err="1">
                <a:latin typeface="HSE Sans" panose="02000000000000000000" pitchFamily="2" charset="0"/>
              </a:rPr>
              <a:t>pt</a:t>
            </a:r>
            <a:r>
              <a:rPr lang="en-US" sz="1000" dirty="0">
                <a:latin typeface="HSE Sans" panose="02000000000000000000" pitchFamily="2" charset="0"/>
              </a:rPr>
              <a:t>)</a:t>
            </a:r>
            <a:endParaRPr lang="ru-RU" sz="1000" dirty="0">
              <a:latin typeface="HSE Sans" panose="02000000000000000000" pitchFamily="2" charset="0"/>
            </a:endParaRPr>
          </a:p>
        </p:txBody>
      </p:sp>
      <p:sp>
        <p:nvSpPr>
          <p:cNvPr id="21" name="Диаграмма 7">
            <a:extLst>
              <a:ext uri="{FF2B5EF4-FFF2-40B4-BE49-F238E27FC236}">
                <a16:creationId xmlns:a16="http://schemas.microsoft.com/office/drawing/2014/main" id="{57965DCA-4776-7546-97FD-A69317A34CF2}"/>
              </a:ext>
            </a:extLst>
          </p:cNvPr>
          <p:cNvSpPr>
            <a:spLocks noGrp="1"/>
          </p:cNvSpPr>
          <p:nvPr>
            <p:ph type="chart" sz="quarter" idx="10"/>
          </p:nvPr>
        </p:nvSpPr>
        <p:spPr>
          <a:xfrm>
            <a:off x="5272097" y="1447790"/>
            <a:ext cx="6371768" cy="4289457"/>
          </a:xfrm>
          <a:prstGeom prst="rect">
            <a:avLst/>
          </a:prstGeom>
        </p:spPr>
        <p:txBody>
          <a:bodyPr/>
          <a:lstStyle/>
          <a:p>
            <a:endParaRPr lang="ru-RU"/>
          </a:p>
        </p:txBody>
      </p:sp>
      <p:sp>
        <p:nvSpPr>
          <p:cNvPr id="15" name="Текст 37">
            <a:extLst>
              <a:ext uri="{FF2B5EF4-FFF2-40B4-BE49-F238E27FC236}">
                <a16:creationId xmlns:a16="http://schemas.microsoft.com/office/drawing/2014/main" id="{F0037DB7-9A83-3348-8DAE-CC70560E4099}"/>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0" name="Текст 39">
            <a:extLst>
              <a:ext uri="{FF2B5EF4-FFF2-40B4-BE49-F238E27FC236}">
                <a16:creationId xmlns:a16="http://schemas.microsoft.com/office/drawing/2014/main" id="{4007716A-CF6E-BC4E-83BE-CC4A3F1F2008}"/>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2" name="Текст 39">
            <a:extLst>
              <a:ext uri="{FF2B5EF4-FFF2-40B4-BE49-F238E27FC236}">
                <a16:creationId xmlns:a16="http://schemas.microsoft.com/office/drawing/2014/main" id="{4921AC85-F824-C54B-91ED-6AB495D80D7A}"/>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250711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График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11D7C3EB-CCEB-E142-9753-8B2D75A0A80D}"/>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527C9F89-51CC-D243-9351-73AB081DB944}"/>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F09EE119-6C80-E846-95F9-BB3907664128}"/>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6C0A681B-44BF-6A46-98D8-483EF13B9114}"/>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5A5D7C-EB12-9D4D-A99A-4B26C81B738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D4C3D74D-BE91-9547-ADCA-ACCE93C18789}"/>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0" name="Текст 35">
            <a:extLst>
              <a:ext uri="{FF2B5EF4-FFF2-40B4-BE49-F238E27FC236}">
                <a16:creationId xmlns:a16="http://schemas.microsoft.com/office/drawing/2014/main" id="{5812BF3C-1D24-3640-84D2-BFFCA525AE5F}"/>
              </a:ext>
            </a:extLst>
          </p:cNvPr>
          <p:cNvSpPr>
            <a:spLocks noGrp="1"/>
          </p:cNvSpPr>
          <p:nvPr>
            <p:ph type="body" sz="quarter" idx="16" hasCustomPrompt="1"/>
          </p:nvPr>
        </p:nvSpPr>
        <p:spPr>
          <a:xfrm>
            <a:off x="585897" y="5183249"/>
            <a:ext cx="3934345" cy="553998"/>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1" name="Диаграмма 7">
            <a:extLst>
              <a:ext uri="{FF2B5EF4-FFF2-40B4-BE49-F238E27FC236}">
                <a16:creationId xmlns:a16="http://schemas.microsoft.com/office/drawing/2014/main" id="{BCBBDD44-9DC9-F74E-979F-120A7BBD4EE1}"/>
              </a:ext>
            </a:extLst>
          </p:cNvPr>
          <p:cNvSpPr>
            <a:spLocks noGrp="1"/>
          </p:cNvSpPr>
          <p:nvPr>
            <p:ph type="chart" sz="quarter" idx="10"/>
          </p:nvPr>
        </p:nvSpPr>
        <p:spPr>
          <a:xfrm>
            <a:off x="5272097" y="1447790"/>
            <a:ext cx="6371768" cy="4289457"/>
          </a:xfrm>
          <a:prstGeom prst="rect">
            <a:avLst/>
          </a:prstGeom>
        </p:spPr>
        <p:txBody>
          <a:bodyPr/>
          <a:lstStyle/>
          <a:p>
            <a:endParaRPr lang="ru-RU"/>
          </a:p>
        </p:txBody>
      </p:sp>
      <p:sp>
        <p:nvSpPr>
          <p:cNvPr id="23" name="Текст 22">
            <a:extLst>
              <a:ext uri="{FF2B5EF4-FFF2-40B4-BE49-F238E27FC236}">
                <a16:creationId xmlns:a16="http://schemas.microsoft.com/office/drawing/2014/main" id="{7C68DF7B-E804-E44B-83DF-5DC36AF76F43}"/>
              </a:ext>
            </a:extLst>
          </p:cNvPr>
          <p:cNvSpPr>
            <a:spLocks noGrp="1"/>
          </p:cNvSpPr>
          <p:nvPr>
            <p:ph type="body" sz="quarter" idx="17" hasCustomPrompt="1"/>
          </p:nvPr>
        </p:nvSpPr>
        <p:spPr>
          <a:xfrm>
            <a:off x="585788" y="1447064"/>
            <a:ext cx="4322762" cy="703205"/>
          </a:xfrm>
          <a:prstGeom prst="rect">
            <a:avLst/>
          </a:prstGeom>
        </p:spPr>
        <p:txBody>
          <a:bodyPr>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en-GB" sz="1600" dirty="0">
                <a:solidFill>
                  <a:srgbClr val="102D69"/>
                </a:solidFill>
                <a:latin typeface="HSE Sans" panose="02000000000000000000" pitchFamily="2" charset="0"/>
              </a:rPr>
              <a:t>Name of graph. Please note that table titles should be smaller than headlines (16 </a:t>
            </a:r>
            <a:r>
              <a:rPr lang="en-GB" sz="1600" dirty="0" err="1">
                <a:solidFill>
                  <a:srgbClr val="102D69"/>
                </a:solidFill>
                <a:latin typeface="HSE Sans" panose="02000000000000000000" pitchFamily="2" charset="0"/>
              </a:rPr>
              <a:t>pt</a:t>
            </a:r>
            <a:r>
              <a:rPr lang="en-GB"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28" name="Текст 35">
            <a:extLst>
              <a:ext uri="{FF2B5EF4-FFF2-40B4-BE49-F238E27FC236}">
                <a16:creationId xmlns:a16="http://schemas.microsoft.com/office/drawing/2014/main" id="{89E931D8-2901-A54D-86EA-096E47B81880}"/>
              </a:ext>
            </a:extLst>
          </p:cNvPr>
          <p:cNvSpPr>
            <a:spLocks noGrp="1"/>
          </p:cNvSpPr>
          <p:nvPr>
            <p:ph type="body" sz="quarter" idx="12" hasCustomPrompt="1"/>
          </p:nvPr>
        </p:nvSpPr>
        <p:spPr>
          <a:xfrm>
            <a:off x="585898" y="2379663"/>
            <a:ext cx="4322531" cy="239937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
        <p:nvSpPr>
          <p:cNvPr id="16" name="Текст 37">
            <a:extLst>
              <a:ext uri="{FF2B5EF4-FFF2-40B4-BE49-F238E27FC236}">
                <a16:creationId xmlns:a16="http://schemas.microsoft.com/office/drawing/2014/main" id="{EB05FE86-9EEC-B64C-A6A4-0EF1E57F548F}"/>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8" name="Текст 39">
            <a:extLst>
              <a:ext uri="{FF2B5EF4-FFF2-40B4-BE49-F238E27FC236}">
                <a16:creationId xmlns:a16="http://schemas.microsoft.com/office/drawing/2014/main" id="{897B1CBC-D3E1-5F42-9E46-5C5D5982A1A4}"/>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9" name="Текст 39">
            <a:extLst>
              <a:ext uri="{FF2B5EF4-FFF2-40B4-BE49-F238E27FC236}">
                <a16:creationId xmlns:a16="http://schemas.microsoft.com/office/drawing/2014/main" id="{364269E6-245A-D54E-A8AD-14E29A03FAC1}"/>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764889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Цифры">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4" descr="Icon&#10;&#10;Description automatically generated">
            <a:extLst>
              <a:ext uri="{FF2B5EF4-FFF2-40B4-BE49-F238E27FC236}">
                <a16:creationId xmlns:a16="http://schemas.microsoft.com/office/drawing/2014/main" id="{E9A64721-E55E-8749-B29E-51DD8955936F}"/>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7" name="Straight Connector 19">
            <a:extLst>
              <a:ext uri="{FF2B5EF4-FFF2-40B4-BE49-F238E27FC236}">
                <a16:creationId xmlns:a16="http://schemas.microsoft.com/office/drawing/2014/main" id="{B0C162B7-B84F-874A-960E-31F512518C6E}"/>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1">
            <a:extLst>
              <a:ext uri="{FF2B5EF4-FFF2-40B4-BE49-F238E27FC236}">
                <a16:creationId xmlns:a16="http://schemas.microsoft.com/office/drawing/2014/main" id="{1CB321BB-9FE3-294F-85D8-AA7DC75CA4AF}"/>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5">
            <a:extLst>
              <a:ext uri="{FF2B5EF4-FFF2-40B4-BE49-F238E27FC236}">
                <a16:creationId xmlns:a16="http://schemas.microsoft.com/office/drawing/2014/main" id="{0A610A45-8712-8A45-AFB3-931CF468EC32}"/>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0460EF6-ECAD-8941-8132-1B3E005D606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1" name="Straight Connector 59">
            <a:extLst>
              <a:ext uri="{FF2B5EF4-FFF2-40B4-BE49-F238E27FC236}">
                <a16:creationId xmlns:a16="http://schemas.microsoft.com/office/drawing/2014/main" id="{41AE56A2-5FAA-FD44-AE1A-338E1E304184}"/>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Заголовок 31">
            <a:extLst>
              <a:ext uri="{FF2B5EF4-FFF2-40B4-BE49-F238E27FC236}">
                <a16:creationId xmlns:a16="http://schemas.microsoft.com/office/drawing/2014/main" id="{3B28B62E-5EE9-834C-9BB6-BD66079B8164}"/>
              </a:ext>
            </a:extLst>
          </p:cNvPr>
          <p:cNvSpPr>
            <a:spLocks noGrp="1"/>
          </p:cNvSpPr>
          <p:nvPr>
            <p:ph type="title" hasCustomPrompt="1"/>
          </p:nvPr>
        </p:nvSpPr>
        <p:spPr>
          <a:xfrm>
            <a:off x="585897" y="1447790"/>
            <a:ext cx="11057955" cy="777025"/>
          </a:xfrm>
          <a:prstGeom prst="rect">
            <a:avLst/>
          </a:prstGeom>
        </p:spPr>
        <p:txBody>
          <a:bodyPr lIns="0" tIns="0" rIns="0" bIns="0" anchor="t">
            <a:normAutofit/>
          </a:bodyPr>
          <a:lstStyle>
            <a:lvl1pPr>
              <a:lnSpc>
                <a:spcPct val="100000"/>
              </a:lnSpc>
              <a:defRPr sz="2400" b="0" i="0">
                <a:latin typeface="HSE Sans" panose="02000000000000000000" pitchFamily="2" charset="0"/>
              </a:defRPr>
            </a:lvl1pPr>
          </a:lstStyle>
          <a:p>
            <a:r>
              <a:rPr lang="en-US" sz="2400" dirty="0">
                <a:solidFill>
                  <a:srgbClr val="102D69"/>
                </a:solidFill>
                <a:latin typeface="HSE Sans" panose="02000000000000000000" pitchFamily="2" charset="0"/>
              </a:rPr>
              <a:t>Headline may have two or three lines (24 </a:t>
            </a:r>
            <a:r>
              <a:rPr lang="en-US" sz="2400" dirty="0" err="1">
                <a:solidFill>
                  <a:srgbClr val="102D69"/>
                </a:solidFill>
                <a:latin typeface="HSE Sans" panose="02000000000000000000" pitchFamily="2" charset="0"/>
              </a:rPr>
              <a:t>pt</a:t>
            </a:r>
            <a:r>
              <a:rPr lang="en-US"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24" name="Текст 35">
            <a:extLst>
              <a:ext uri="{FF2B5EF4-FFF2-40B4-BE49-F238E27FC236}">
                <a16:creationId xmlns:a16="http://schemas.microsoft.com/office/drawing/2014/main" id="{621215DE-C1FD-2B4C-B236-AF679CF906BE}"/>
              </a:ext>
            </a:extLst>
          </p:cNvPr>
          <p:cNvSpPr>
            <a:spLocks noGrp="1"/>
          </p:cNvSpPr>
          <p:nvPr>
            <p:ph type="body" sz="quarter" idx="12" hasCustomPrompt="1"/>
          </p:nvPr>
        </p:nvSpPr>
        <p:spPr>
          <a:xfrm>
            <a:off x="575076" y="4103994"/>
            <a:ext cx="2758143" cy="156966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300" dirty="0">
                <a:latin typeface="HSE Sans" panose="02000000000000000000" pitchFamily="2" charset="0"/>
              </a:rPr>
              <a:t>If you don’t have too much data, don’t worry. Provide several large figures with concise information explaining the figures. This can help you to present your data correctly and with some style.</a:t>
            </a:r>
            <a:endParaRPr lang="ru-RU" sz="1300" dirty="0">
              <a:latin typeface="HSE Sans" panose="02000000000000000000" pitchFamily="2" charset="0"/>
            </a:endParaRPr>
          </a:p>
        </p:txBody>
      </p:sp>
      <p:sp>
        <p:nvSpPr>
          <p:cNvPr id="25" name="Текст 35">
            <a:extLst>
              <a:ext uri="{FF2B5EF4-FFF2-40B4-BE49-F238E27FC236}">
                <a16:creationId xmlns:a16="http://schemas.microsoft.com/office/drawing/2014/main" id="{8BC2F90D-0CE0-574C-A7C1-EAA3E6F1AB56}"/>
              </a:ext>
            </a:extLst>
          </p:cNvPr>
          <p:cNvSpPr>
            <a:spLocks noGrp="1"/>
          </p:cNvSpPr>
          <p:nvPr>
            <p:ph type="body" sz="quarter" idx="16" hasCustomPrompt="1"/>
          </p:nvPr>
        </p:nvSpPr>
        <p:spPr>
          <a:xfrm>
            <a:off x="4047007" y="4103994"/>
            <a:ext cx="2757612" cy="156966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300" dirty="0">
                <a:latin typeface="HSE Sans" panose="02000000000000000000" pitchFamily="2" charset="0"/>
              </a:rPr>
              <a:t>If you don’t have too much data, don’t worry. Provide several large figures with concise information explaining the figures. This can help you to present your data correctly and with some style.</a:t>
            </a:r>
            <a:endParaRPr lang="ru-RU" sz="1300" dirty="0">
              <a:latin typeface="HSE Sans" panose="02000000000000000000" pitchFamily="2" charset="0"/>
            </a:endParaRPr>
          </a:p>
        </p:txBody>
      </p:sp>
      <p:sp>
        <p:nvSpPr>
          <p:cNvPr id="26" name="Текст 35">
            <a:extLst>
              <a:ext uri="{FF2B5EF4-FFF2-40B4-BE49-F238E27FC236}">
                <a16:creationId xmlns:a16="http://schemas.microsoft.com/office/drawing/2014/main" id="{239E188B-2696-8A48-9F8A-36223EEF61E9}"/>
              </a:ext>
            </a:extLst>
          </p:cNvPr>
          <p:cNvSpPr>
            <a:spLocks noGrp="1"/>
          </p:cNvSpPr>
          <p:nvPr>
            <p:ph type="body" sz="quarter" idx="17" hasCustomPrompt="1"/>
          </p:nvPr>
        </p:nvSpPr>
        <p:spPr>
          <a:xfrm>
            <a:off x="7518938" y="4103994"/>
            <a:ext cx="2757612" cy="1569661"/>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US" sz="1300" dirty="0">
                <a:latin typeface="HSE Sans" panose="02000000000000000000" pitchFamily="2" charset="0"/>
              </a:rPr>
              <a:t>If you don’t have too much data, don’t worry. Provide several large figures with concise information explaining the figures. This can help you to present your data correctly and with some style.</a:t>
            </a:r>
            <a:endParaRPr lang="ru-RU" sz="1300" dirty="0">
              <a:latin typeface="HSE Sans" panose="02000000000000000000" pitchFamily="2" charset="0"/>
            </a:endParaRPr>
          </a:p>
        </p:txBody>
      </p:sp>
      <p:sp>
        <p:nvSpPr>
          <p:cNvPr id="28" name="Текст 27">
            <a:extLst>
              <a:ext uri="{FF2B5EF4-FFF2-40B4-BE49-F238E27FC236}">
                <a16:creationId xmlns:a16="http://schemas.microsoft.com/office/drawing/2014/main" id="{379BF4C6-F899-294C-B88E-8363AFBEEC2A}"/>
              </a:ext>
            </a:extLst>
          </p:cNvPr>
          <p:cNvSpPr>
            <a:spLocks noGrp="1"/>
          </p:cNvSpPr>
          <p:nvPr>
            <p:ph type="body" sz="quarter" idx="18" hasCustomPrompt="1"/>
          </p:nvPr>
        </p:nvSpPr>
        <p:spPr>
          <a:xfrm>
            <a:off x="575076" y="2710235"/>
            <a:ext cx="2758143" cy="1164116"/>
          </a:xfrm>
          <a:prstGeom prst="rect">
            <a:avLst/>
          </a:prstGeo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152</a:t>
            </a:r>
            <a:endParaRPr lang="ru-RU" dirty="0"/>
          </a:p>
        </p:txBody>
      </p:sp>
      <p:sp>
        <p:nvSpPr>
          <p:cNvPr id="29" name="Текст 27">
            <a:extLst>
              <a:ext uri="{FF2B5EF4-FFF2-40B4-BE49-F238E27FC236}">
                <a16:creationId xmlns:a16="http://schemas.microsoft.com/office/drawing/2014/main" id="{DE7F352B-F6D9-B545-A835-443A55956E74}"/>
              </a:ext>
            </a:extLst>
          </p:cNvPr>
          <p:cNvSpPr>
            <a:spLocks noGrp="1"/>
          </p:cNvSpPr>
          <p:nvPr>
            <p:ph type="body" sz="quarter" idx="19" hasCustomPrompt="1"/>
          </p:nvPr>
        </p:nvSpPr>
        <p:spPr>
          <a:xfrm>
            <a:off x="4047007" y="2710235"/>
            <a:ext cx="2758143" cy="1164116"/>
          </a:xfrm>
          <a:prstGeom prst="rect">
            <a:avLst/>
          </a:prstGeo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95</a:t>
            </a:r>
            <a:endParaRPr lang="ru-RU" dirty="0"/>
          </a:p>
        </p:txBody>
      </p:sp>
      <p:sp>
        <p:nvSpPr>
          <p:cNvPr id="30" name="Текст 27">
            <a:extLst>
              <a:ext uri="{FF2B5EF4-FFF2-40B4-BE49-F238E27FC236}">
                <a16:creationId xmlns:a16="http://schemas.microsoft.com/office/drawing/2014/main" id="{D1D5AF9F-C1B0-7842-8789-1DB8963D981B}"/>
              </a:ext>
            </a:extLst>
          </p:cNvPr>
          <p:cNvSpPr>
            <a:spLocks noGrp="1"/>
          </p:cNvSpPr>
          <p:nvPr>
            <p:ph type="body" sz="quarter" idx="20" hasCustomPrompt="1"/>
          </p:nvPr>
        </p:nvSpPr>
        <p:spPr>
          <a:xfrm>
            <a:off x="7518938" y="2710235"/>
            <a:ext cx="2758143" cy="1164116"/>
          </a:xfrm>
          <a:prstGeom prst="rect">
            <a:avLst/>
          </a:prstGeo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284</a:t>
            </a:r>
            <a:endParaRPr lang="ru-RU" dirty="0"/>
          </a:p>
        </p:txBody>
      </p:sp>
      <p:sp>
        <p:nvSpPr>
          <p:cNvPr id="18" name="Текст 37">
            <a:extLst>
              <a:ext uri="{FF2B5EF4-FFF2-40B4-BE49-F238E27FC236}">
                <a16:creationId xmlns:a16="http://schemas.microsoft.com/office/drawing/2014/main" id="{37B4962B-A5BA-AB4F-AFB3-5BF3A0AD0352}"/>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9" name="Текст 39">
            <a:extLst>
              <a:ext uri="{FF2B5EF4-FFF2-40B4-BE49-F238E27FC236}">
                <a16:creationId xmlns:a16="http://schemas.microsoft.com/office/drawing/2014/main" id="{78AD85C2-6CFD-A94C-8134-2B3392A33196}"/>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0" name="Текст 39">
            <a:extLst>
              <a:ext uri="{FF2B5EF4-FFF2-40B4-BE49-F238E27FC236}">
                <a16:creationId xmlns:a16="http://schemas.microsoft.com/office/drawing/2014/main" id="{C50CF571-E523-5440-B1C9-D74160206AED}"/>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2057052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Таблица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C5425806-16DD-844E-927C-26E7143A9ED8}"/>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6" name="Straight Connector 19">
            <a:extLst>
              <a:ext uri="{FF2B5EF4-FFF2-40B4-BE49-F238E27FC236}">
                <a16:creationId xmlns:a16="http://schemas.microsoft.com/office/drawing/2014/main" id="{479746FF-3282-DF46-9D7C-D80431604A55}"/>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7" name="Straight Connector 21">
            <a:extLst>
              <a:ext uri="{FF2B5EF4-FFF2-40B4-BE49-F238E27FC236}">
                <a16:creationId xmlns:a16="http://schemas.microsoft.com/office/drawing/2014/main" id="{51B44297-B0E7-D74D-B291-D39A0D468B42}"/>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5">
            <a:extLst>
              <a:ext uri="{FF2B5EF4-FFF2-40B4-BE49-F238E27FC236}">
                <a16:creationId xmlns:a16="http://schemas.microsoft.com/office/drawing/2014/main" id="{0EA4A057-F0CB-E04F-B472-4A1ABFB64C66}"/>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4502F5-56EE-354B-A3B1-E79F8B00517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0" name="Straight Connector 59">
            <a:extLst>
              <a:ext uri="{FF2B5EF4-FFF2-40B4-BE49-F238E27FC236}">
                <a16:creationId xmlns:a16="http://schemas.microsoft.com/office/drawing/2014/main" id="{A80E0956-5C10-CC40-A426-CBD2E0C4158E}"/>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5" name="Текст 22">
            <a:extLst>
              <a:ext uri="{FF2B5EF4-FFF2-40B4-BE49-F238E27FC236}">
                <a16:creationId xmlns:a16="http://schemas.microsoft.com/office/drawing/2014/main" id="{51340CB4-0355-3640-A212-F684523CDCCF}"/>
              </a:ext>
            </a:extLst>
          </p:cNvPr>
          <p:cNvSpPr>
            <a:spLocks noGrp="1"/>
          </p:cNvSpPr>
          <p:nvPr>
            <p:ph type="body" sz="quarter" idx="17" hasCustomPrompt="1"/>
          </p:nvPr>
        </p:nvSpPr>
        <p:spPr>
          <a:xfrm>
            <a:off x="585787" y="1447065"/>
            <a:ext cx="11058065" cy="307778"/>
          </a:xfrm>
          <a:prstGeom prst="rect">
            <a:avLst/>
          </a:prstGeo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en-US" sz="1600" dirty="0">
                <a:solidFill>
                  <a:srgbClr val="102D69"/>
                </a:solidFill>
                <a:latin typeface="HSE Sans" panose="02000000000000000000" pitchFamily="2" charset="0"/>
              </a:rPr>
              <a:t>Name of table</a:t>
            </a:r>
            <a:r>
              <a:rPr lang="ru-RU" sz="1600" dirty="0">
                <a:solidFill>
                  <a:srgbClr val="102D69"/>
                </a:solidFill>
                <a:latin typeface="HSE Sans" panose="02000000000000000000" pitchFamily="2" charset="0"/>
              </a:rPr>
              <a:t>. </a:t>
            </a:r>
            <a:r>
              <a:rPr lang="en-US" sz="1600" dirty="0">
                <a:solidFill>
                  <a:srgbClr val="102D69"/>
                </a:solidFill>
                <a:latin typeface="HSE Sans" panose="02000000000000000000" pitchFamily="2" charset="0"/>
              </a:rPr>
              <a:t>Please note that the name of the table should be smaller than headlines (16 </a:t>
            </a:r>
            <a:r>
              <a:rPr lang="en-US" sz="1600" dirty="0" err="1">
                <a:solidFill>
                  <a:srgbClr val="102D69"/>
                </a:solidFill>
                <a:latin typeface="HSE Sans" panose="02000000000000000000" pitchFamily="2" charset="0"/>
              </a:rPr>
              <a:t>pt</a:t>
            </a:r>
            <a:r>
              <a:rPr lang="en-US"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17" name="Текст 16">
            <a:extLst>
              <a:ext uri="{FF2B5EF4-FFF2-40B4-BE49-F238E27FC236}">
                <a16:creationId xmlns:a16="http://schemas.microsoft.com/office/drawing/2014/main" id="{8C6F2EA4-CEDC-324C-9C06-8713118041EB}"/>
              </a:ext>
            </a:extLst>
          </p:cNvPr>
          <p:cNvSpPr>
            <a:spLocks noGrp="1"/>
          </p:cNvSpPr>
          <p:nvPr>
            <p:ph type="body" sz="quarter" idx="18" hasCustomPrompt="1"/>
          </p:nvPr>
        </p:nvSpPr>
        <p:spPr>
          <a:xfrm>
            <a:off x="585788" y="5739189"/>
            <a:ext cx="6824303" cy="703205"/>
          </a:xfrm>
          <a:prstGeom prst="rect">
            <a:avLst/>
          </a:prstGeo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tabLst/>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300" b="0" dirty="0">
                <a:ln>
                  <a:noFill/>
                </a:ln>
                <a:latin typeface="HSE Sans" panose="02000000000000000000" pitchFamily="2" charset="0"/>
              </a:rPr>
              <a:t>We recommend using bold face with due care; try using bold face for important information. </a:t>
            </a:r>
            <a:r>
              <a:rPr lang="en-US" sz="1300" dirty="0">
                <a:latin typeface="HSE Sans" panose="02000000000000000000" pitchFamily="2" charset="0"/>
              </a:rPr>
              <a:t>Also, try not to use bold face with cell shading; one feature should be sufficient.</a:t>
            </a:r>
            <a:endParaRPr lang="en-RU" sz="1300" b="0" dirty="0">
              <a:ln>
                <a:noFill/>
              </a:ln>
              <a:latin typeface="HSE Sans" panose="02000000000000000000" pitchFamily="2" charset="0"/>
            </a:endParaRPr>
          </a:p>
        </p:txBody>
      </p:sp>
      <p:sp>
        <p:nvSpPr>
          <p:cNvPr id="19" name="Таблица 18">
            <a:extLst>
              <a:ext uri="{FF2B5EF4-FFF2-40B4-BE49-F238E27FC236}">
                <a16:creationId xmlns:a16="http://schemas.microsoft.com/office/drawing/2014/main" id="{7B291085-A9B9-D842-B1A7-96258FAF012C}"/>
              </a:ext>
            </a:extLst>
          </p:cNvPr>
          <p:cNvSpPr>
            <a:spLocks noGrp="1"/>
          </p:cNvSpPr>
          <p:nvPr>
            <p:ph type="tbl" sz="quarter" idx="19"/>
          </p:nvPr>
        </p:nvSpPr>
        <p:spPr>
          <a:xfrm>
            <a:off x="585787" y="1984076"/>
            <a:ext cx="11058527" cy="3519576"/>
          </a:xfrm>
          <a:prstGeom prst="rect">
            <a:avLst/>
          </a:prstGeom>
        </p:spPr>
        <p:txBody>
          <a:bodyPr/>
          <a:lstStyle/>
          <a:p>
            <a:endParaRPr lang="ru-RU"/>
          </a:p>
        </p:txBody>
      </p:sp>
      <p:sp>
        <p:nvSpPr>
          <p:cNvPr id="16" name="Текст 37">
            <a:extLst>
              <a:ext uri="{FF2B5EF4-FFF2-40B4-BE49-F238E27FC236}">
                <a16:creationId xmlns:a16="http://schemas.microsoft.com/office/drawing/2014/main" id="{252B365F-6D89-0045-99CC-0F0D3EF2DA0F}"/>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18" name="Текст 39">
            <a:extLst>
              <a:ext uri="{FF2B5EF4-FFF2-40B4-BE49-F238E27FC236}">
                <a16:creationId xmlns:a16="http://schemas.microsoft.com/office/drawing/2014/main" id="{C9CC4AE0-EDCC-9A4F-97C4-4CAFF1F1EBCF}"/>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0" name="Текст 39">
            <a:extLst>
              <a:ext uri="{FF2B5EF4-FFF2-40B4-BE49-F238E27FC236}">
                <a16:creationId xmlns:a16="http://schemas.microsoft.com/office/drawing/2014/main" id="{185F6674-A1EC-1846-AEB5-DA4959807147}"/>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244016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аблица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259ABC72-D738-1143-BF2A-D85AE9A4F73B}"/>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237A1E42-2FC3-8841-8C41-992C5BC2368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47503EA0-3883-E24D-9EB8-7B6175182929}"/>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E0144DF2-9891-324D-B34E-AFA025FBCBF9}"/>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33F65D6-1072-F140-B6A5-758D7B595A9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5F1F09D4-22FA-7B4B-9488-F8FDDCC2D44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8" name="Текст 22">
            <a:extLst>
              <a:ext uri="{FF2B5EF4-FFF2-40B4-BE49-F238E27FC236}">
                <a16:creationId xmlns:a16="http://schemas.microsoft.com/office/drawing/2014/main" id="{4D940599-2B77-CE47-91E6-CDB51ADE1840}"/>
              </a:ext>
            </a:extLst>
          </p:cNvPr>
          <p:cNvSpPr>
            <a:spLocks noGrp="1"/>
          </p:cNvSpPr>
          <p:nvPr>
            <p:ph type="body" sz="quarter" idx="17" hasCustomPrompt="1"/>
          </p:nvPr>
        </p:nvSpPr>
        <p:spPr>
          <a:xfrm>
            <a:off x="585787" y="1447064"/>
            <a:ext cx="7617877" cy="537011"/>
          </a:xfrm>
          <a:prstGeom prst="rect">
            <a:avLst/>
          </a:prstGeo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en-US" sz="1600" dirty="0">
                <a:solidFill>
                  <a:srgbClr val="102D69"/>
                </a:solidFill>
                <a:latin typeface="HSE Sans" panose="02000000000000000000" pitchFamily="2" charset="0"/>
              </a:rPr>
              <a:t>Name of table</a:t>
            </a:r>
            <a:r>
              <a:rPr lang="ru-RU" sz="1600" dirty="0">
                <a:solidFill>
                  <a:srgbClr val="102D69"/>
                </a:solidFill>
                <a:latin typeface="HSE Sans" panose="02000000000000000000" pitchFamily="2" charset="0"/>
              </a:rPr>
              <a:t>. </a:t>
            </a:r>
            <a:r>
              <a:rPr lang="en-US" sz="1600" dirty="0">
                <a:solidFill>
                  <a:srgbClr val="102D69"/>
                </a:solidFill>
                <a:latin typeface="HSE Sans" panose="02000000000000000000" pitchFamily="2" charset="0"/>
              </a:rPr>
              <a:t>Please note that the name of the table should be smaller than headlines (16 </a:t>
            </a:r>
            <a:r>
              <a:rPr lang="en-US" sz="1600" dirty="0" err="1">
                <a:solidFill>
                  <a:srgbClr val="102D69"/>
                </a:solidFill>
                <a:latin typeface="HSE Sans" panose="02000000000000000000" pitchFamily="2" charset="0"/>
              </a:rPr>
              <a:t>pt</a:t>
            </a:r>
            <a:r>
              <a:rPr lang="en-US"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19" name="Текст 16">
            <a:extLst>
              <a:ext uri="{FF2B5EF4-FFF2-40B4-BE49-F238E27FC236}">
                <a16:creationId xmlns:a16="http://schemas.microsoft.com/office/drawing/2014/main" id="{A7333712-9DED-4F4B-B209-2F13075EDB3F}"/>
              </a:ext>
            </a:extLst>
          </p:cNvPr>
          <p:cNvSpPr>
            <a:spLocks noGrp="1"/>
          </p:cNvSpPr>
          <p:nvPr>
            <p:ph type="body" sz="quarter" idx="18" hasCustomPrompt="1"/>
          </p:nvPr>
        </p:nvSpPr>
        <p:spPr>
          <a:xfrm>
            <a:off x="585788" y="5739189"/>
            <a:ext cx="6824303" cy="703205"/>
          </a:xfrm>
          <a:prstGeom prst="rect">
            <a:avLst/>
          </a:prstGeo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tabLst/>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300" b="0" dirty="0">
                <a:ln>
                  <a:noFill/>
                </a:ln>
                <a:latin typeface="HSE Sans" panose="02000000000000000000" pitchFamily="2" charset="0"/>
              </a:rPr>
              <a:t>We recommend using bold face with due care; try using bold face for important information. </a:t>
            </a:r>
            <a:r>
              <a:rPr lang="en-US" sz="1300" dirty="0">
                <a:latin typeface="HSE Sans" panose="02000000000000000000" pitchFamily="2" charset="0"/>
              </a:rPr>
              <a:t>Also, try not to use bold face with cell shading; one feature should be sufficient.</a:t>
            </a:r>
            <a:endParaRPr lang="en-RU" sz="1300" b="0" dirty="0">
              <a:ln>
                <a:noFill/>
              </a:ln>
              <a:latin typeface="HSE Sans" panose="02000000000000000000" pitchFamily="2" charset="0"/>
            </a:endParaRPr>
          </a:p>
        </p:txBody>
      </p:sp>
      <p:sp>
        <p:nvSpPr>
          <p:cNvPr id="20" name="Таблица 18">
            <a:extLst>
              <a:ext uri="{FF2B5EF4-FFF2-40B4-BE49-F238E27FC236}">
                <a16:creationId xmlns:a16="http://schemas.microsoft.com/office/drawing/2014/main" id="{DD467C42-8209-B740-8419-DBB6A6F7D5EE}"/>
              </a:ext>
            </a:extLst>
          </p:cNvPr>
          <p:cNvSpPr>
            <a:spLocks noGrp="1"/>
          </p:cNvSpPr>
          <p:nvPr>
            <p:ph type="tbl" sz="quarter" idx="19"/>
          </p:nvPr>
        </p:nvSpPr>
        <p:spPr>
          <a:xfrm>
            <a:off x="585787" y="2208362"/>
            <a:ext cx="7617895" cy="3295290"/>
          </a:xfrm>
          <a:prstGeom prst="rect">
            <a:avLst/>
          </a:prstGeom>
        </p:spPr>
        <p:txBody>
          <a:bodyPr/>
          <a:lstStyle/>
          <a:p>
            <a:endParaRPr lang="ru-RU"/>
          </a:p>
        </p:txBody>
      </p:sp>
      <p:sp>
        <p:nvSpPr>
          <p:cNvPr id="21" name="Текст 35">
            <a:extLst>
              <a:ext uri="{FF2B5EF4-FFF2-40B4-BE49-F238E27FC236}">
                <a16:creationId xmlns:a16="http://schemas.microsoft.com/office/drawing/2014/main" id="{B4309850-76EA-224C-A9E2-B6BBDBF99DE2}"/>
              </a:ext>
            </a:extLst>
          </p:cNvPr>
          <p:cNvSpPr>
            <a:spLocks noGrp="1"/>
          </p:cNvSpPr>
          <p:nvPr>
            <p:ph type="body" sz="quarter" idx="12" hasCustomPrompt="1"/>
          </p:nvPr>
        </p:nvSpPr>
        <p:spPr>
          <a:xfrm>
            <a:off x="8686807" y="2208363"/>
            <a:ext cx="2930666" cy="2570672"/>
          </a:xfrm>
          <a:prstGeom prst="rect">
            <a:avLst/>
          </a:prstGeo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
        <p:nvSpPr>
          <p:cNvPr id="16" name="Текст 37">
            <a:extLst>
              <a:ext uri="{FF2B5EF4-FFF2-40B4-BE49-F238E27FC236}">
                <a16:creationId xmlns:a16="http://schemas.microsoft.com/office/drawing/2014/main" id="{6809E15B-CD0E-2F47-B500-B457A9CCBB37}"/>
              </a:ext>
            </a:extLst>
          </p:cNvPr>
          <p:cNvSpPr>
            <a:spLocks noGrp="1"/>
          </p:cNvSpPr>
          <p:nvPr>
            <p:ph type="body" sz="quarter" idx="13" hasCustomPrompt="1"/>
          </p:nvPr>
        </p:nvSpPr>
        <p:spPr>
          <a:xfrm>
            <a:off x="1143689" y="540904"/>
            <a:ext cx="1901825" cy="415925"/>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r>
              <a:rPr lang="en-US" sz="1000" dirty="0">
                <a:latin typeface="HSE Sans" panose="02000000000000000000" pitchFamily="2" charset="0"/>
              </a:rPr>
              <a:t>Name of subdivisions in two or three lines </a:t>
            </a:r>
            <a:r>
              <a:rPr lang="en-GB" sz="1000" dirty="0">
                <a:latin typeface="HSE Sans" panose="02000000000000000000" pitchFamily="2" charset="0"/>
              </a:rPr>
              <a:t>(10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2" name="Текст 39">
            <a:extLst>
              <a:ext uri="{FF2B5EF4-FFF2-40B4-BE49-F238E27FC236}">
                <a16:creationId xmlns:a16="http://schemas.microsoft.com/office/drawing/2014/main" id="{7E0B9771-35DC-D24C-B598-648DE6F8DE64}"/>
              </a:ext>
            </a:extLst>
          </p:cNvPr>
          <p:cNvSpPr>
            <a:spLocks noGrp="1"/>
          </p:cNvSpPr>
          <p:nvPr>
            <p:ph type="body" sz="quarter" idx="14" hasCustomPrompt="1"/>
          </p:nvPr>
        </p:nvSpPr>
        <p:spPr>
          <a:xfrm>
            <a:off x="3459163"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
        <p:nvSpPr>
          <p:cNvPr id="23" name="Текст 39">
            <a:extLst>
              <a:ext uri="{FF2B5EF4-FFF2-40B4-BE49-F238E27FC236}">
                <a16:creationId xmlns:a16="http://schemas.microsoft.com/office/drawing/2014/main" id="{5B1ACD18-BD14-2B4B-BA0A-46A5167E2C75}"/>
              </a:ext>
            </a:extLst>
          </p:cNvPr>
          <p:cNvSpPr>
            <a:spLocks noGrp="1"/>
          </p:cNvSpPr>
          <p:nvPr>
            <p:ph type="body" sz="quarter" idx="15" hasCustomPrompt="1"/>
          </p:nvPr>
        </p:nvSpPr>
        <p:spPr>
          <a:xfrm>
            <a:off x="6259892" y="548720"/>
            <a:ext cx="2070100" cy="408109"/>
          </a:xfrm>
          <a:prstGeom prst="rect">
            <a:avLst/>
          </a:prstGeo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en-GB" sz="1000" dirty="0">
                <a:latin typeface="HSE Sans" panose="02000000000000000000" pitchFamily="2" charset="0"/>
              </a:rPr>
              <a:t>Name of presentation can be provided in two or three lines (10 </a:t>
            </a:r>
            <a:r>
              <a:rPr lang="en-GB" sz="1000" dirty="0" err="1">
                <a:latin typeface="HSE Sans" panose="02000000000000000000" pitchFamily="2" charset="0"/>
              </a:rPr>
              <a:t>pt</a:t>
            </a:r>
            <a:r>
              <a:rPr lang="en-GB" sz="1000" dirty="0">
                <a:latin typeface="HSE Sans" panose="02000000000000000000" pitchFamily="2" charset="0"/>
              </a:rPr>
              <a:t>)</a:t>
            </a:r>
            <a:endParaRPr lang="ru-RU" sz="1000" dirty="0">
              <a:latin typeface="HSE Sans" panose="02000000000000000000" pitchFamily="2" charset="0"/>
            </a:endParaRPr>
          </a:p>
        </p:txBody>
      </p:sp>
    </p:spTree>
    <p:extLst>
      <p:ext uri="{BB962C8B-B14F-4D97-AF65-F5344CB8AC3E}">
        <p14:creationId xmlns:p14="http://schemas.microsoft.com/office/powerpoint/2010/main" val="323677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850601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50" r:id="rId4"/>
    <p:sldLayoutId id="2147483651" r:id="rId5"/>
    <p:sldLayoutId id="2147483652" r:id="rId6"/>
    <p:sldLayoutId id="2147483654" r:id="rId7"/>
    <p:sldLayoutId id="2147483655" r:id="rId8"/>
    <p:sldLayoutId id="2147483656" r:id="rId9"/>
    <p:sldLayoutId id="2147483658" r:id="rId10"/>
    <p:sldLayoutId id="2147483657"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hyperlink" Target="https://www.python.org/downloads/release/python-3810/" TargetMode="Externa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uOwCiZKj2rg" TargetMode="External"/><Relationship Id="rId2" Type="http://schemas.openxmlformats.org/officeDocument/2006/relationships/hyperlink" Target="https://t.me/+wbOQeYKqoc05NmJi" TargetMode="External"/><Relationship Id="rId1" Type="http://schemas.openxmlformats.org/officeDocument/2006/relationships/slideLayout" Target="../slideLayouts/slideLayout2.xml"/><Relationship Id="rId5" Type="http://schemas.openxmlformats.org/officeDocument/2006/relationships/hyperlink" Target="https://arxiv.org/pdf/1803.00105.pdf" TargetMode="External"/><Relationship Id="rId4" Type="http://schemas.openxmlformats.org/officeDocument/2006/relationships/hyperlink" Target="https://www.youtube.com/watch?v=iPsOCj_wKvY"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docs.google.com/forms/d/e/1FAIpQLScFtWbdpcupd6RrJZsrHBo9fUx6Ni99b_2xRY0uHP9txYQpUQ/viewform?usp=sf_link"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vk.com/dereinzigemitdemeigentum" TargetMode="External"/><Relationship Id="rId2" Type="http://schemas.openxmlformats.org/officeDocument/2006/relationships/hyperlink" Target="mailto:idovgopolyj@hse.ru" TargetMode="Externa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t.me/+wbOQeYKqoc05NmJi"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8757A51-BBC2-9047-B199-AE90EB17B4D4}"/>
              </a:ext>
            </a:extLst>
          </p:cNvPr>
          <p:cNvSpPr>
            <a:spLocks noGrp="1"/>
          </p:cNvSpPr>
          <p:nvPr>
            <p:ph type="title"/>
          </p:nvPr>
        </p:nvSpPr>
        <p:spPr/>
        <p:txBody>
          <a:bodyPr/>
          <a:lstStyle/>
          <a:p>
            <a:r>
              <a:rPr lang="en-US" b="1" dirty="0"/>
              <a:t>Data Analysis in Python</a:t>
            </a:r>
            <a:r>
              <a:rPr lang="en-US" dirty="0"/>
              <a:t>. Seminar 1: Introduction</a:t>
            </a:r>
            <a:br>
              <a:rPr lang="ru-RU" dirty="0"/>
            </a:br>
            <a:endParaRPr lang="ru-RU" dirty="0"/>
          </a:p>
        </p:txBody>
      </p:sp>
      <p:sp>
        <p:nvSpPr>
          <p:cNvPr id="3" name="Текст 2">
            <a:extLst>
              <a:ext uri="{FF2B5EF4-FFF2-40B4-BE49-F238E27FC236}">
                <a16:creationId xmlns:a16="http://schemas.microsoft.com/office/drawing/2014/main" id="{268EB560-A246-394A-858C-3B1CFBF03B46}"/>
              </a:ext>
            </a:extLst>
          </p:cNvPr>
          <p:cNvSpPr>
            <a:spLocks noGrp="1"/>
          </p:cNvSpPr>
          <p:nvPr>
            <p:ph type="body" sz="quarter" idx="10"/>
          </p:nvPr>
        </p:nvSpPr>
        <p:spPr/>
        <p:txBody>
          <a:bodyPr/>
          <a:lstStyle/>
          <a:p>
            <a:r>
              <a:rPr lang="en-US" dirty="0"/>
              <a:t>Faculty of World Economy and International Affairs</a:t>
            </a:r>
            <a:endParaRPr lang="ru-RU" dirty="0"/>
          </a:p>
        </p:txBody>
      </p:sp>
      <p:sp>
        <p:nvSpPr>
          <p:cNvPr id="4" name="Текст 3">
            <a:extLst>
              <a:ext uri="{FF2B5EF4-FFF2-40B4-BE49-F238E27FC236}">
                <a16:creationId xmlns:a16="http://schemas.microsoft.com/office/drawing/2014/main" id="{83B3283F-BF0F-3744-BA57-1A19F8F76332}"/>
              </a:ext>
            </a:extLst>
          </p:cNvPr>
          <p:cNvSpPr>
            <a:spLocks noGrp="1"/>
          </p:cNvSpPr>
          <p:nvPr>
            <p:ph type="body" sz="quarter" idx="11"/>
          </p:nvPr>
        </p:nvSpPr>
        <p:spPr/>
        <p:txBody>
          <a:bodyPr>
            <a:normAutofit fontScale="92500" lnSpcReduction="10000"/>
          </a:bodyPr>
          <a:lstStyle/>
          <a:p>
            <a:r>
              <a:rPr lang="en-US" dirty="0"/>
              <a:t>Bachelor’s </a:t>
            </a:r>
            <a:r>
              <a:rPr lang="en-US" dirty="0" err="1"/>
              <a:t>programme</a:t>
            </a:r>
            <a:r>
              <a:rPr lang="en-US" dirty="0"/>
              <a:t> 'HSE and University of London Parallel Degree </a:t>
            </a:r>
            <a:r>
              <a:rPr lang="en-US" dirty="0" err="1"/>
              <a:t>Programme</a:t>
            </a:r>
            <a:r>
              <a:rPr lang="en-US" dirty="0"/>
              <a:t> in International Relations'</a:t>
            </a:r>
            <a:endParaRPr lang="ru-RU" dirty="0"/>
          </a:p>
        </p:txBody>
      </p:sp>
      <p:sp>
        <p:nvSpPr>
          <p:cNvPr id="5" name="Текст 4">
            <a:extLst>
              <a:ext uri="{FF2B5EF4-FFF2-40B4-BE49-F238E27FC236}">
                <a16:creationId xmlns:a16="http://schemas.microsoft.com/office/drawing/2014/main" id="{CC6432FC-CD29-4D47-A915-D2737E0BEA33}"/>
              </a:ext>
            </a:extLst>
          </p:cNvPr>
          <p:cNvSpPr>
            <a:spLocks noGrp="1"/>
          </p:cNvSpPr>
          <p:nvPr>
            <p:ph type="body" idx="12"/>
          </p:nvPr>
        </p:nvSpPr>
        <p:spPr/>
        <p:txBody>
          <a:bodyPr/>
          <a:lstStyle/>
          <a:p>
            <a:r>
              <a:rPr lang="en-US" dirty="0"/>
              <a:t>Moscow</a:t>
            </a:r>
          </a:p>
          <a:p>
            <a:r>
              <a:rPr lang="en-US" dirty="0"/>
              <a:t>2022</a:t>
            </a:r>
            <a:endParaRPr lang="ru-RU" dirty="0"/>
          </a:p>
        </p:txBody>
      </p:sp>
      <p:sp>
        <p:nvSpPr>
          <p:cNvPr id="6" name="Текст 5">
            <a:extLst>
              <a:ext uri="{FF2B5EF4-FFF2-40B4-BE49-F238E27FC236}">
                <a16:creationId xmlns:a16="http://schemas.microsoft.com/office/drawing/2014/main" id="{B32B7800-48A3-394E-A464-7BA3AE15CECB}"/>
              </a:ext>
            </a:extLst>
          </p:cNvPr>
          <p:cNvSpPr>
            <a:spLocks noGrp="1"/>
          </p:cNvSpPr>
          <p:nvPr>
            <p:ph type="body" sz="quarter" idx="13"/>
          </p:nvPr>
        </p:nvSpPr>
        <p:spPr/>
        <p:txBody>
          <a:bodyPr/>
          <a:lstStyle/>
          <a:p>
            <a:r>
              <a:rPr lang="en-US" dirty="0"/>
              <a:t>Lecturer: </a:t>
            </a:r>
            <a:r>
              <a:rPr lang="en-US" dirty="0" err="1"/>
              <a:t>Ioann</a:t>
            </a:r>
            <a:r>
              <a:rPr lang="en-US" dirty="0"/>
              <a:t> </a:t>
            </a:r>
            <a:r>
              <a:rPr lang="en-US" dirty="0" err="1"/>
              <a:t>Dovgopoliy</a:t>
            </a:r>
            <a:r>
              <a:rPr lang="en-US" dirty="0"/>
              <a:t> (</a:t>
            </a:r>
            <a:r>
              <a:rPr lang="ru-RU" dirty="0"/>
              <a:t>Иоанн Довгополый</a:t>
            </a:r>
            <a:r>
              <a:rPr lang="en-US" dirty="0"/>
              <a:t>)</a:t>
            </a:r>
            <a:endParaRPr lang="ru-RU" dirty="0"/>
          </a:p>
        </p:txBody>
      </p:sp>
    </p:spTree>
    <p:extLst>
      <p:ext uri="{BB962C8B-B14F-4D97-AF65-F5344CB8AC3E}">
        <p14:creationId xmlns:p14="http://schemas.microsoft.com/office/powerpoint/2010/main" val="1452210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p:txBody>
          <a:bodyPr>
            <a:normAutofit/>
          </a:bodyPr>
          <a:lstStyle/>
          <a:p>
            <a:r>
              <a:rPr lang="en-US" sz="2800" b="1" dirty="0"/>
              <a:t>Interpreted</a:t>
            </a:r>
            <a:endParaRPr lang="ru-RU" sz="2800" b="1" dirty="0"/>
          </a:p>
        </p:txBody>
      </p:sp>
      <p:sp>
        <p:nvSpPr>
          <p:cNvPr id="4" name="Текст 3">
            <a:extLst>
              <a:ext uri="{FF2B5EF4-FFF2-40B4-BE49-F238E27FC236}">
                <a16:creationId xmlns:a16="http://schemas.microsoft.com/office/drawing/2014/main" id="{985EFA28-570A-F647-B2F7-A43359726B4F}"/>
              </a:ext>
            </a:extLst>
          </p:cNvPr>
          <p:cNvSpPr>
            <a:spLocks noGrp="1"/>
          </p:cNvSpPr>
          <p:nvPr>
            <p:ph type="body" sz="quarter" idx="12"/>
          </p:nvPr>
        </p:nvSpPr>
        <p:spPr>
          <a:xfrm>
            <a:off x="733381" y="2911397"/>
            <a:ext cx="3211146" cy="2558063"/>
          </a:xfrm>
          <a:ln>
            <a:solidFill>
              <a:schemeClr val="bg2">
                <a:lumMod val="10000"/>
              </a:schemeClr>
            </a:solidFill>
          </a:ln>
        </p:spPr>
        <p:txBody>
          <a:bodyPr>
            <a:normAutofit/>
          </a:bodyPr>
          <a:lstStyle/>
          <a:p>
            <a:pPr marL="285750" indent="-285750">
              <a:buFont typeface="Arial" panose="020B0604020202020204" pitchFamily="34" charset="0"/>
              <a:buChar char="•"/>
            </a:pPr>
            <a:r>
              <a:rPr lang="en-US" sz="1800" dirty="0"/>
              <a:t>All processors (Intel, AMD and so on) have their own language (Machine code). It is very complicated</a:t>
            </a:r>
          </a:p>
          <a:p>
            <a:pPr marL="285750" indent="-285750">
              <a:buFont typeface="Arial" panose="020B0604020202020204" pitchFamily="34" charset="0"/>
              <a:buChar char="•"/>
            </a:pPr>
            <a:r>
              <a:rPr lang="en-US" sz="1800" dirty="0"/>
              <a:t>Python is </a:t>
            </a:r>
            <a:r>
              <a:rPr lang="en-US" sz="1800" b="1" dirty="0"/>
              <a:t>simple</a:t>
            </a:r>
            <a:r>
              <a:rPr lang="en-US" sz="1800" dirty="0"/>
              <a:t> for us, but </a:t>
            </a:r>
            <a:r>
              <a:rPr lang="en-US" sz="1800" b="1" dirty="0"/>
              <a:t>complicated</a:t>
            </a:r>
            <a:r>
              <a:rPr lang="en-US" sz="1800" dirty="0"/>
              <a:t> for computer</a:t>
            </a:r>
          </a:p>
          <a:p>
            <a:pPr marL="285750" indent="-285750">
              <a:buFont typeface="Arial" panose="020B0604020202020204" pitchFamily="34" charset="0"/>
              <a:buChar char="•"/>
            </a:pPr>
            <a:r>
              <a:rPr lang="en-US" sz="1800" dirty="0"/>
              <a:t>We should </a:t>
            </a:r>
            <a:r>
              <a:rPr lang="en-US" sz="1800" b="1" dirty="0"/>
              <a:t>help computer</a:t>
            </a:r>
            <a:r>
              <a:rPr lang="en-US" sz="1800" dirty="0"/>
              <a:t> to understand our commands</a:t>
            </a:r>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Faculty of World Economy and International Affairs</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dirty="0"/>
              <a:t>Bachelor’s </a:t>
            </a:r>
            <a:r>
              <a:rPr lang="en-US" dirty="0" err="1"/>
              <a:t>programme</a:t>
            </a:r>
            <a:r>
              <a:rPr lang="en-US" dirty="0"/>
              <a:t> 'HSE and University of London Parallel Degree </a:t>
            </a:r>
            <a:r>
              <a:rPr lang="en-US" dirty="0" err="1"/>
              <a:t>Programme</a:t>
            </a:r>
            <a:r>
              <a:rPr lang="en-US" dirty="0"/>
              <a:t> in International Relations'</a:t>
            </a:r>
            <a:endParaRPr lang="ru-RU" dirty="0"/>
          </a:p>
          <a:p>
            <a:endParaRPr lang="ru-RU" dirty="0"/>
          </a:p>
        </p:txBody>
      </p:sp>
      <p:sp>
        <p:nvSpPr>
          <p:cNvPr id="7" name="Текст 6">
            <a:extLst>
              <a:ext uri="{FF2B5EF4-FFF2-40B4-BE49-F238E27FC236}">
                <a16:creationId xmlns:a16="http://schemas.microsoft.com/office/drawing/2014/main" id="{35F411B5-8431-CE4A-BEA6-775367101901}"/>
              </a:ext>
            </a:extLst>
          </p:cNvPr>
          <p:cNvSpPr>
            <a:spLocks noGrp="1"/>
          </p:cNvSpPr>
          <p:nvPr>
            <p:ph type="body" sz="quarter" idx="15"/>
          </p:nvPr>
        </p:nvSpPr>
        <p:spPr/>
        <p:txBody>
          <a:bodyPr/>
          <a:lstStyle/>
          <a:p>
            <a:r>
              <a:rPr lang="en-US" b="1" dirty="0"/>
              <a:t>Data Analysis in Python</a:t>
            </a:r>
            <a:r>
              <a:rPr lang="en-US" dirty="0"/>
              <a:t>. Seminar 1: Introduction</a:t>
            </a:r>
            <a:endParaRPr lang="ru-RU" dirty="0"/>
          </a:p>
        </p:txBody>
      </p:sp>
      <p:sp>
        <p:nvSpPr>
          <p:cNvPr id="8" name="Прямоугольник: скругленные углы 7">
            <a:extLst>
              <a:ext uri="{FF2B5EF4-FFF2-40B4-BE49-F238E27FC236}">
                <a16:creationId xmlns:a16="http://schemas.microsoft.com/office/drawing/2014/main" id="{DFAAF020-21DB-425E-A977-62350D768CE0}"/>
              </a:ext>
            </a:extLst>
          </p:cNvPr>
          <p:cNvSpPr/>
          <p:nvPr/>
        </p:nvSpPr>
        <p:spPr>
          <a:xfrm>
            <a:off x="7869339" y="2485886"/>
            <a:ext cx="1671483"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10000"/>
                  </a:schemeClr>
                </a:solidFill>
              </a:rPr>
              <a:t>Python commands</a:t>
            </a:r>
            <a:endParaRPr lang="ru-RU" dirty="0">
              <a:solidFill>
                <a:schemeClr val="bg2">
                  <a:lumMod val="10000"/>
                </a:schemeClr>
              </a:solidFill>
            </a:endParaRPr>
          </a:p>
        </p:txBody>
      </p:sp>
      <p:sp>
        <p:nvSpPr>
          <p:cNvPr id="10" name="Прямоугольник: скругленные углы 9">
            <a:extLst>
              <a:ext uri="{FF2B5EF4-FFF2-40B4-BE49-F238E27FC236}">
                <a16:creationId xmlns:a16="http://schemas.microsoft.com/office/drawing/2014/main" id="{F04B5232-2F1F-475B-B856-1ADC9CDA7576}"/>
              </a:ext>
            </a:extLst>
          </p:cNvPr>
          <p:cNvSpPr/>
          <p:nvPr/>
        </p:nvSpPr>
        <p:spPr>
          <a:xfrm>
            <a:off x="7869340" y="3775587"/>
            <a:ext cx="1671483"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10000"/>
                  </a:schemeClr>
                </a:solidFill>
              </a:rPr>
              <a:t>Special binary programming language</a:t>
            </a:r>
            <a:endParaRPr lang="ru-RU" dirty="0">
              <a:solidFill>
                <a:schemeClr val="bg2">
                  <a:lumMod val="10000"/>
                </a:schemeClr>
              </a:solidFill>
            </a:endParaRPr>
          </a:p>
        </p:txBody>
      </p:sp>
      <p:sp>
        <p:nvSpPr>
          <p:cNvPr id="11" name="Прямоугольник: скругленные углы 10">
            <a:extLst>
              <a:ext uri="{FF2B5EF4-FFF2-40B4-BE49-F238E27FC236}">
                <a16:creationId xmlns:a16="http://schemas.microsoft.com/office/drawing/2014/main" id="{DF347436-8CA8-4647-B5DB-D648E030726A}"/>
              </a:ext>
            </a:extLst>
          </p:cNvPr>
          <p:cNvSpPr/>
          <p:nvPr/>
        </p:nvSpPr>
        <p:spPr>
          <a:xfrm>
            <a:off x="7869340" y="5058697"/>
            <a:ext cx="1671483"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10000"/>
                  </a:schemeClr>
                </a:solidFill>
              </a:rPr>
              <a:t>Machine code</a:t>
            </a:r>
            <a:endParaRPr lang="ru-RU" dirty="0">
              <a:solidFill>
                <a:schemeClr val="bg2">
                  <a:lumMod val="10000"/>
                </a:schemeClr>
              </a:solidFill>
            </a:endParaRPr>
          </a:p>
        </p:txBody>
      </p:sp>
      <p:sp>
        <p:nvSpPr>
          <p:cNvPr id="12" name="Прямоугольник: скругленные углы 11">
            <a:extLst>
              <a:ext uri="{FF2B5EF4-FFF2-40B4-BE49-F238E27FC236}">
                <a16:creationId xmlns:a16="http://schemas.microsoft.com/office/drawing/2014/main" id="{CE212DFD-2FDC-4A1B-8C3F-4C8766A74D81}"/>
              </a:ext>
            </a:extLst>
          </p:cNvPr>
          <p:cNvSpPr/>
          <p:nvPr/>
        </p:nvSpPr>
        <p:spPr>
          <a:xfrm>
            <a:off x="5529263" y="3116827"/>
            <a:ext cx="1671483"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10000"/>
                  </a:schemeClr>
                </a:solidFill>
              </a:rPr>
              <a:t>C language</a:t>
            </a:r>
            <a:endParaRPr lang="ru-RU" dirty="0">
              <a:solidFill>
                <a:schemeClr val="bg2">
                  <a:lumMod val="10000"/>
                </a:schemeClr>
              </a:solidFill>
            </a:endParaRPr>
          </a:p>
        </p:txBody>
      </p:sp>
      <p:cxnSp>
        <p:nvCxnSpPr>
          <p:cNvPr id="13" name="Прямая со стрелкой 12">
            <a:extLst>
              <a:ext uri="{FF2B5EF4-FFF2-40B4-BE49-F238E27FC236}">
                <a16:creationId xmlns:a16="http://schemas.microsoft.com/office/drawing/2014/main" id="{A656F139-63BD-4D84-89F8-C8C1DEE6FF71}"/>
              </a:ext>
            </a:extLst>
          </p:cNvPr>
          <p:cNvCxnSpPr>
            <a:cxnSpLocks/>
            <a:stCxn id="8" idx="2"/>
            <a:endCxn id="10" idx="0"/>
          </p:cNvCxnSpPr>
          <p:nvPr/>
        </p:nvCxnSpPr>
        <p:spPr>
          <a:xfrm>
            <a:off x="8705081" y="3400286"/>
            <a:ext cx="1" cy="375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a:extLst>
              <a:ext uri="{FF2B5EF4-FFF2-40B4-BE49-F238E27FC236}">
                <a16:creationId xmlns:a16="http://schemas.microsoft.com/office/drawing/2014/main" id="{F1321F83-ECA8-4514-A2B8-B535EC892149}"/>
              </a:ext>
            </a:extLst>
          </p:cNvPr>
          <p:cNvCxnSpPr>
            <a:cxnSpLocks/>
          </p:cNvCxnSpPr>
          <p:nvPr/>
        </p:nvCxnSpPr>
        <p:spPr>
          <a:xfrm>
            <a:off x="8705082" y="4693227"/>
            <a:ext cx="1" cy="375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Прямая со стрелкой 16">
            <a:extLst>
              <a:ext uri="{FF2B5EF4-FFF2-40B4-BE49-F238E27FC236}">
                <a16:creationId xmlns:a16="http://schemas.microsoft.com/office/drawing/2014/main" id="{B4F08E3E-E48F-4A17-945D-AE8408752672}"/>
              </a:ext>
            </a:extLst>
          </p:cNvPr>
          <p:cNvCxnSpPr>
            <a:cxnSpLocks/>
            <a:stCxn id="12" idx="3"/>
          </p:cNvCxnSpPr>
          <p:nvPr/>
        </p:nvCxnSpPr>
        <p:spPr>
          <a:xfrm>
            <a:off x="7200746" y="3574027"/>
            <a:ext cx="15043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093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p:txBody>
          <a:bodyPr>
            <a:normAutofit/>
          </a:bodyPr>
          <a:lstStyle/>
          <a:p>
            <a:r>
              <a:rPr lang="en-US" sz="2800" b="1" dirty="0"/>
              <a:t>IDEs for Python</a:t>
            </a:r>
            <a:endParaRPr lang="ru-RU" sz="2800" b="1" dirty="0"/>
          </a:p>
        </p:txBody>
      </p:sp>
      <p:sp>
        <p:nvSpPr>
          <p:cNvPr id="4" name="Текст 3">
            <a:extLst>
              <a:ext uri="{FF2B5EF4-FFF2-40B4-BE49-F238E27FC236}">
                <a16:creationId xmlns:a16="http://schemas.microsoft.com/office/drawing/2014/main" id="{985EFA28-570A-F647-B2F7-A43359726B4F}"/>
              </a:ext>
            </a:extLst>
          </p:cNvPr>
          <p:cNvSpPr>
            <a:spLocks noGrp="1"/>
          </p:cNvSpPr>
          <p:nvPr>
            <p:ph type="body" sz="quarter" idx="12"/>
          </p:nvPr>
        </p:nvSpPr>
        <p:spPr>
          <a:xfrm>
            <a:off x="585898" y="2379663"/>
            <a:ext cx="5245561" cy="3706506"/>
          </a:xfrm>
          <a:ln>
            <a:solidFill>
              <a:schemeClr val="bg2">
                <a:lumMod val="10000"/>
              </a:schemeClr>
            </a:solidFill>
          </a:ln>
        </p:spPr>
        <p:txBody>
          <a:bodyPr>
            <a:normAutofit lnSpcReduction="10000"/>
          </a:bodyPr>
          <a:lstStyle/>
          <a:p>
            <a:pPr marL="285750" indent="-285750">
              <a:buFont typeface="Arial" panose="020B0604020202020204" pitchFamily="34" charset="0"/>
              <a:buChar char="•"/>
            </a:pPr>
            <a:r>
              <a:rPr lang="en-US" sz="1800" dirty="0"/>
              <a:t>We want to make our coding experience comfortable</a:t>
            </a:r>
          </a:p>
          <a:p>
            <a:pPr marL="285750" indent="-285750">
              <a:buFont typeface="Arial" panose="020B0604020202020204" pitchFamily="34" charset="0"/>
              <a:buChar char="•"/>
            </a:pPr>
            <a:r>
              <a:rPr lang="en-US" sz="1800" dirty="0"/>
              <a:t>We want to have special META-program that:</a:t>
            </a:r>
          </a:p>
          <a:p>
            <a:pPr marL="742950" lvl="1" indent="-285750">
              <a:buFont typeface="Arial" panose="020B0604020202020204" pitchFamily="34" charset="0"/>
              <a:buChar char="•"/>
            </a:pPr>
            <a:r>
              <a:rPr lang="en-US" sz="1800" dirty="0"/>
              <a:t>proceeds scary things like on previous slide</a:t>
            </a:r>
          </a:p>
          <a:p>
            <a:pPr marL="742950" lvl="1" indent="-285750">
              <a:buFont typeface="Arial" panose="020B0604020202020204" pitchFamily="34" charset="0"/>
              <a:buChar char="•"/>
            </a:pPr>
            <a:r>
              <a:rPr lang="en-US" sz="1800" dirty="0"/>
              <a:t>has interface for writing and editing code</a:t>
            </a:r>
          </a:p>
          <a:p>
            <a:pPr marL="742950" lvl="1" indent="-285750">
              <a:buFont typeface="Arial" panose="020B0604020202020204" pitchFamily="34" charset="0"/>
              <a:buChar char="•"/>
            </a:pPr>
            <a:r>
              <a:rPr lang="en-US" sz="1800" dirty="0"/>
              <a:t>helps us to code appropriately</a:t>
            </a:r>
          </a:p>
          <a:p>
            <a:pPr marL="742950" lvl="1" indent="-285750">
              <a:buFont typeface="Arial" panose="020B0604020202020204" pitchFamily="34" charset="0"/>
              <a:buChar char="•"/>
            </a:pPr>
            <a:r>
              <a:rPr lang="en-US" sz="1800" dirty="0"/>
              <a:t>provides with some other little joys</a:t>
            </a:r>
          </a:p>
          <a:p>
            <a:pPr marL="285750" indent="-285750">
              <a:buFont typeface="Arial" panose="020B0604020202020204" pitchFamily="34" charset="0"/>
              <a:buChar char="•"/>
            </a:pPr>
            <a:r>
              <a:rPr lang="en-US" sz="1800" dirty="0"/>
              <a:t>And we have such programs: IDEs (Integrated development environments)!</a:t>
            </a:r>
          </a:p>
          <a:p>
            <a:pPr marL="285750" indent="-285750">
              <a:buFont typeface="Arial" panose="020B0604020202020204" pitchFamily="34" charset="0"/>
              <a:buChar char="•"/>
            </a:pPr>
            <a:r>
              <a:rPr lang="en-US" sz="1800" dirty="0"/>
              <a:t>They are different for Python: </a:t>
            </a:r>
            <a:r>
              <a:rPr lang="en-US" sz="1800" b="1" dirty="0"/>
              <a:t>Visual Studio Code</a:t>
            </a:r>
            <a:r>
              <a:rPr lang="en-US" sz="1800" dirty="0"/>
              <a:t>, </a:t>
            </a:r>
            <a:r>
              <a:rPr lang="en-US" sz="1800" b="1" dirty="0"/>
              <a:t>PyCharm</a:t>
            </a:r>
            <a:r>
              <a:rPr lang="en-US" sz="1800" dirty="0"/>
              <a:t>, </a:t>
            </a:r>
            <a:r>
              <a:rPr lang="en-US" sz="1800" b="1" dirty="0" err="1">
                <a:solidFill>
                  <a:srgbClr val="FF0000"/>
                </a:solidFill>
              </a:rPr>
              <a:t>Jupyter</a:t>
            </a:r>
            <a:r>
              <a:rPr lang="en-US" sz="1800" b="1" dirty="0">
                <a:solidFill>
                  <a:srgbClr val="FF0000"/>
                </a:solidFill>
              </a:rPr>
              <a:t> Notebook </a:t>
            </a:r>
            <a:r>
              <a:rPr lang="en-US" sz="1800" dirty="0"/>
              <a:t>(</a:t>
            </a:r>
            <a:r>
              <a:rPr lang="en-US" sz="1800" i="1" dirty="0"/>
              <a:t>very interactive and appropriate for learning, Data Science and creativity</a:t>
            </a:r>
            <a:r>
              <a:rPr lang="en-US" sz="1800" dirty="0"/>
              <a:t>)</a:t>
            </a:r>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Faculty of World Economy and International Affairs</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dirty="0"/>
              <a:t>Bachelor’s </a:t>
            </a:r>
            <a:r>
              <a:rPr lang="en-US" dirty="0" err="1"/>
              <a:t>programme</a:t>
            </a:r>
            <a:r>
              <a:rPr lang="en-US" dirty="0"/>
              <a:t> 'HSE and University of London Parallel Degree </a:t>
            </a:r>
            <a:r>
              <a:rPr lang="en-US" dirty="0" err="1"/>
              <a:t>Programme</a:t>
            </a:r>
            <a:r>
              <a:rPr lang="en-US" dirty="0"/>
              <a:t> in International Relations'</a:t>
            </a:r>
            <a:endParaRPr lang="ru-RU" dirty="0"/>
          </a:p>
          <a:p>
            <a:endParaRPr lang="ru-RU" dirty="0"/>
          </a:p>
        </p:txBody>
      </p:sp>
      <p:sp>
        <p:nvSpPr>
          <p:cNvPr id="7" name="Текст 6">
            <a:extLst>
              <a:ext uri="{FF2B5EF4-FFF2-40B4-BE49-F238E27FC236}">
                <a16:creationId xmlns:a16="http://schemas.microsoft.com/office/drawing/2014/main" id="{35F411B5-8431-CE4A-BEA6-775367101901}"/>
              </a:ext>
            </a:extLst>
          </p:cNvPr>
          <p:cNvSpPr>
            <a:spLocks noGrp="1"/>
          </p:cNvSpPr>
          <p:nvPr>
            <p:ph type="body" sz="quarter" idx="15"/>
          </p:nvPr>
        </p:nvSpPr>
        <p:spPr/>
        <p:txBody>
          <a:bodyPr/>
          <a:lstStyle/>
          <a:p>
            <a:r>
              <a:rPr lang="en-US" b="1" dirty="0"/>
              <a:t>Data Analysis in Python</a:t>
            </a:r>
            <a:r>
              <a:rPr lang="en-US" dirty="0"/>
              <a:t>. Seminar 1: Introduction</a:t>
            </a:r>
            <a:endParaRPr lang="ru-RU" dirty="0"/>
          </a:p>
        </p:txBody>
      </p:sp>
      <p:pic>
        <p:nvPicPr>
          <p:cNvPr id="2" name="Рисунок 1">
            <a:extLst>
              <a:ext uri="{FF2B5EF4-FFF2-40B4-BE49-F238E27FC236}">
                <a16:creationId xmlns:a16="http://schemas.microsoft.com/office/drawing/2014/main" id="{A9148CB3-176C-4ACC-9C89-86A8BFC3A2B2}"/>
              </a:ext>
            </a:extLst>
          </p:cNvPr>
          <p:cNvPicPr>
            <a:picLocks noChangeAspect="1"/>
          </p:cNvPicPr>
          <p:nvPr/>
        </p:nvPicPr>
        <p:blipFill>
          <a:blip r:embed="rId2"/>
          <a:stretch>
            <a:fillRect/>
          </a:stretch>
        </p:blipFill>
        <p:spPr>
          <a:xfrm>
            <a:off x="6635848" y="1615870"/>
            <a:ext cx="2775155" cy="1734472"/>
          </a:xfrm>
          <a:prstGeom prst="rect">
            <a:avLst/>
          </a:prstGeom>
        </p:spPr>
      </p:pic>
      <p:pic>
        <p:nvPicPr>
          <p:cNvPr id="8" name="Рисунок 7">
            <a:extLst>
              <a:ext uri="{FF2B5EF4-FFF2-40B4-BE49-F238E27FC236}">
                <a16:creationId xmlns:a16="http://schemas.microsoft.com/office/drawing/2014/main" id="{4CFD3EC4-1EE6-4653-B2ED-93A4BCE01A0E}"/>
              </a:ext>
            </a:extLst>
          </p:cNvPr>
          <p:cNvPicPr>
            <a:picLocks noChangeAspect="1"/>
          </p:cNvPicPr>
          <p:nvPr/>
        </p:nvPicPr>
        <p:blipFill>
          <a:blip r:embed="rId3"/>
          <a:stretch>
            <a:fillRect/>
          </a:stretch>
        </p:blipFill>
        <p:spPr>
          <a:xfrm>
            <a:off x="9664785" y="3350342"/>
            <a:ext cx="1390242" cy="1390242"/>
          </a:xfrm>
          <a:prstGeom prst="rect">
            <a:avLst/>
          </a:prstGeom>
        </p:spPr>
      </p:pic>
      <p:pic>
        <p:nvPicPr>
          <p:cNvPr id="7170" name="Picture 2">
            <a:extLst>
              <a:ext uri="{FF2B5EF4-FFF2-40B4-BE49-F238E27FC236}">
                <a16:creationId xmlns:a16="http://schemas.microsoft.com/office/drawing/2014/main" id="{B2AA18F3-E8BB-40D2-9609-0222920C45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6692" y="4740584"/>
            <a:ext cx="1347734" cy="1562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568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p:txBody>
          <a:bodyPr>
            <a:normAutofit/>
          </a:bodyPr>
          <a:lstStyle/>
          <a:p>
            <a:r>
              <a:rPr lang="en-US" sz="2800" b="1" dirty="0"/>
              <a:t>Course prerequisites</a:t>
            </a:r>
            <a:endParaRPr lang="ru-RU" sz="2800" b="1" dirty="0"/>
          </a:p>
        </p:txBody>
      </p:sp>
      <p:sp>
        <p:nvSpPr>
          <p:cNvPr id="4" name="Текст 3">
            <a:extLst>
              <a:ext uri="{FF2B5EF4-FFF2-40B4-BE49-F238E27FC236}">
                <a16:creationId xmlns:a16="http://schemas.microsoft.com/office/drawing/2014/main" id="{985EFA28-570A-F647-B2F7-A43359726B4F}"/>
              </a:ext>
            </a:extLst>
          </p:cNvPr>
          <p:cNvSpPr>
            <a:spLocks noGrp="1"/>
          </p:cNvSpPr>
          <p:nvPr>
            <p:ph type="body" sz="quarter" idx="12"/>
          </p:nvPr>
        </p:nvSpPr>
        <p:spPr>
          <a:xfrm>
            <a:off x="585898" y="3650354"/>
            <a:ext cx="5245561" cy="777025"/>
          </a:xfrm>
          <a:ln>
            <a:solidFill>
              <a:schemeClr val="bg2">
                <a:lumMod val="10000"/>
              </a:schemeClr>
            </a:solidFill>
          </a:ln>
        </p:spPr>
        <p:txBody>
          <a:bodyPr>
            <a:normAutofit/>
          </a:bodyPr>
          <a:lstStyle/>
          <a:p>
            <a:pPr marL="285750" indent="-285750">
              <a:buFont typeface="Arial" panose="020B0604020202020204" pitchFamily="34" charset="0"/>
              <a:buChar char="•"/>
            </a:pPr>
            <a:r>
              <a:rPr lang="en-US" sz="1800" dirty="0"/>
              <a:t>Python (I recommend </a:t>
            </a:r>
            <a:r>
              <a:rPr lang="en-US" sz="1800" dirty="0">
                <a:hlinkClick r:id="rId2"/>
              </a:rPr>
              <a:t>3.8 version</a:t>
            </a:r>
            <a:r>
              <a:rPr lang="en-US" sz="1800" dirty="0"/>
              <a:t>)</a:t>
            </a:r>
          </a:p>
          <a:p>
            <a:pPr marL="285750" indent="-285750">
              <a:buFont typeface="Arial" panose="020B0604020202020204" pitchFamily="34" charset="0"/>
              <a:buChar char="•"/>
            </a:pPr>
            <a:r>
              <a:rPr lang="en-US" sz="1800" dirty="0"/>
              <a:t>Anaconda (can be downloaded </a:t>
            </a:r>
            <a:r>
              <a:rPr lang="en-US" sz="1800" dirty="0">
                <a:hlinkClick r:id="rId3"/>
              </a:rPr>
              <a:t>here</a:t>
            </a:r>
            <a:r>
              <a:rPr lang="en-US" sz="1800" dirty="0"/>
              <a:t>)</a:t>
            </a:r>
            <a:endParaRPr lang="ru-RU" sz="1800" dirty="0"/>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Faculty of World Economy and International Affairs</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dirty="0"/>
              <a:t>Bachelor’s </a:t>
            </a:r>
            <a:r>
              <a:rPr lang="en-US" dirty="0" err="1"/>
              <a:t>programme</a:t>
            </a:r>
            <a:r>
              <a:rPr lang="en-US" dirty="0"/>
              <a:t> 'HSE and University of London Parallel Degree </a:t>
            </a:r>
            <a:r>
              <a:rPr lang="en-US" dirty="0" err="1"/>
              <a:t>Programme</a:t>
            </a:r>
            <a:r>
              <a:rPr lang="en-US" dirty="0"/>
              <a:t> in International Relations'</a:t>
            </a:r>
            <a:endParaRPr lang="ru-RU" dirty="0"/>
          </a:p>
          <a:p>
            <a:endParaRPr lang="ru-RU" dirty="0"/>
          </a:p>
        </p:txBody>
      </p:sp>
      <p:sp>
        <p:nvSpPr>
          <p:cNvPr id="7" name="Текст 6">
            <a:extLst>
              <a:ext uri="{FF2B5EF4-FFF2-40B4-BE49-F238E27FC236}">
                <a16:creationId xmlns:a16="http://schemas.microsoft.com/office/drawing/2014/main" id="{35F411B5-8431-CE4A-BEA6-775367101901}"/>
              </a:ext>
            </a:extLst>
          </p:cNvPr>
          <p:cNvSpPr>
            <a:spLocks noGrp="1"/>
          </p:cNvSpPr>
          <p:nvPr>
            <p:ph type="body" sz="quarter" idx="15"/>
          </p:nvPr>
        </p:nvSpPr>
        <p:spPr/>
        <p:txBody>
          <a:bodyPr/>
          <a:lstStyle/>
          <a:p>
            <a:r>
              <a:rPr lang="en-US" b="1" dirty="0"/>
              <a:t>Data Analysis in Python</a:t>
            </a:r>
            <a:r>
              <a:rPr lang="en-US" dirty="0"/>
              <a:t>. Seminar 1: Introduction</a:t>
            </a:r>
            <a:endParaRPr lang="ru-RU" dirty="0"/>
          </a:p>
        </p:txBody>
      </p:sp>
      <p:pic>
        <p:nvPicPr>
          <p:cNvPr id="9" name="Рисунок 8">
            <a:extLst>
              <a:ext uri="{FF2B5EF4-FFF2-40B4-BE49-F238E27FC236}">
                <a16:creationId xmlns:a16="http://schemas.microsoft.com/office/drawing/2014/main" id="{417608A1-2E90-4347-9C37-5BA109265DE6}"/>
              </a:ext>
            </a:extLst>
          </p:cNvPr>
          <p:cNvPicPr>
            <a:picLocks noChangeAspect="1"/>
          </p:cNvPicPr>
          <p:nvPr/>
        </p:nvPicPr>
        <p:blipFill>
          <a:blip r:embed="rId4"/>
          <a:stretch>
            <a:fillRect/>
          </a:stretch>
        </p:blipFill>
        <p:spPr>
          <a:xfrm>
            <a:off x="7108723" y="2224815"/>
            <a:ext cx="1814052" cy="1814052"/>
          </a:xfrm>
          <a:prstGeom prst="rect">
            <a:avLst/>
          </a:prstGeom>
        </p:spPr>
      </p:pic>
      <p:pic>
        <p:nvPicPr>
          <p:cNvPr id="10" name="Рисунок 9">
            <a:extLst>
              <a:ext uri="{FF2B5EF4-FFF2-40B4-BE49-F238E27FC236}">
                <a16:creationId xmlns:a16="http://schemas.microsoft.com/office/drawing/2014/main" id="{A3912451-4B64-4642-B37C-1CE385E33316}"/>
              </a:ext>
            </a:extLst>
          </p:cNvPr>
          <p:cNvPicPr>
            <a:picLocks noChangeAspect="1"/>
          </p:cNvPicPr>
          <p:nvPr/>
        </p:nvPicPr>
        <p:blipFill>
          <a:blip r:embed="rId5"/>
          <a:stretch>
            <a:fillRect/>
          </a:stretch>
        </p:blipFill>
        <p:spPr>
          <a:xfrm>
            <a:off x="7924800" y="4389119"/>
            <a:ext cx="3886200" cy="2040255"/>
          </a:xfrm>
          <a:prstGeom prst="rect">
            <a:avLst/>
          </a:prstGeom>
        </p:spPr>
      </p:pic>
    </p:spTree>
    <p:extLst>
      <p:ext uri="{BB962C8B-B14F-4D97-AF65-F5344CB8AC3E}">
        <p14:creationId xmlns:p14="http://schemas.microsoft.com/office/powerpoint/2010/main" val="3612118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p:txBody>
          <a:bodyPr>
            <a:normAutofit/>
          </a:bodyPr>
          <a:lstStyle/>
          <a:p>
            <a:r>
              <a:rPr lang="en-US" sz="2800" b="1" dirty="0"/>
              <a:t>To-do list for the next week</a:t>
            </a:r>
            <a:endParaRPr lang="ru-RU" sz="2800" b="1" dirty="0"/>
          </a:p>
        </p:txBody>
      </p:sp>
      <p:sp>
        <p:nvSpPr>
          <p:cNvPr id="4" name="Текст 3">
            <a:extLst>
              <a:ext uri="{FF2B5EF4-FFF2-40B4-BE49-F238E27FC236}">
                <a16:creationId xmlns:a16="http://schemas.microsoft.com/office/drawing/2014/main" id="{985EFA28-570A-F647-B2F7-A43359726B4F}"/>
              </a:ext>
            </a:extLst>
          </p:cNvPr>
          <p:cNvSpPr>
            <a:spLocks noGrp="1"/>
          </p:cNvSpPr>
          <p:nvPr>
            <p:ph type="body" sz="quarter" idx="12"/>
          </p:nvPr>
        </p:nvSpPr>
        <p:spPr>
          <a:xfrm>
            <a:off x="585897" y="2379662"/>
            <a:ext cx="10927677" cy="3853989"/>
          </a:xfrm>
          <a:ln>
            <a:solidFill>
              <a:schemeClr val="bg2">
                <a:lumMod val="10000"/>
              </a:schemeClr>
            </a:solidFill>
          </a:ln>
        </p:spPr>
        <p:txBody>
          <a:bodyPr>
            <a:normAutofit/>
          </a:bodyPr>
          <a:lstStyle/>
          <a:p>
            <a:pPr marL="285750" indent="-285750">
              <a:buFont typeface="Arial" panose="020B0604020202020204" pitchFamily="34" charset="0"/>
              <a:buChar char="•"/>
            </a:pPr>
            <a:r>
              <a:rPr lang="en-US" sz="2400" dirty="0"/>
              <a:t>Join the </a:t>
            </a:r>
            <a:r>
              <a:rPr lang="en-US" sz="2400" b="1" dirty="0">
                <a:solidFill>
                  <a:schemeClr val="bg2">
                    <a:lumMod val="10000"/>
                  </a:schemeClr>
                </a:solidFill>
              </a:rPr>
              <a:t>Telegram Chat</a:t>
            </a:r>
            <a:r>
              <a:rPr lang="en-US" sz="2400" dirty="0"/>
              <a:t>: </a:t>
            </a:r>
            <a:r>
              <a:rPr lang="en-US" sz="2400" dirty="0">
                <a:hlinkClick r:id="rId2"/>
              </a:rPr>
              <a:t>https://t.me/+wbOQeYKqoc05NmJi</a:t>
            </a:r>
            <a:endParaRPr lang="en-US" sz="2400" dirty="0"/>
          </a:p>
          <a:p>
            <a:pPr marL="285750" indent="-285750">
              <a:buFont typeface="Arial" panose="020B0604020202020204" pitchFamily="34" charset="0"/>
              <a:buChar char="•"/>
            </a:pPr>
            <a:r>
              <a:rPr lang="en-US" sz="2400" dirty="0"/>
              <a:t>Install </a:t>
            </a:r>
            <a:r>
              <a:rPr lang="en-US" sz="2400" b="1" dirty="0">
                <a:solidFill>
                  <a:schemeClr val="bg2">
                    <a:lumMod val="10000"/>
                  </a:schemeClr>
                </a:solidFill>
              </a:rPr>
              <a:t>Python 3.8</a:t>
            </a:r>
          </a:p>
          <a:p>
            <a:pPr marL="285750" indent="-285750">
              <a:buFont typeface="Arial" panose="020B0604020202020204" pitchFamily="34" charset="0"/>
              <a:buChar char="•"/>
            </a:pPr>
            <a:r>
              <a:rPr lang="en-US" sz="2400" dirty="0"/>
              <a:t>Install </a:t>
            </a:r>
            <a:r>
              <a:rPr lang="en-US" sz="2400" b="1" dirty="0">
                <a:solidFill>
                  <a:schemeClr val="bg2">
                    <a:lumMod val="10000"/>
                  </a:schemeClr>
                </a:solidFill>
              </a:rPr>
              <a:t>Anaconda Navigator </a:t>
            </a:r>
            <a:r>
              <a:rPr lang="en-US" sz="2400" dirty="0"/>
              <a:t>(and launch Jupiter Notebook):</a:t>
            </a:r>
          </a:p>
          <a:p>
            <a:pPr marL="742950" lvl="1" indent="-285750">
              <a:buFont typeface="Arial" panose="020B0604020202020204" pitchFamily="34" charset="0"/>
              <a:buChar char="•"/>
            </a:pPr>
            <a:r>
              <a:rPr lang="en-US" sz="2400" dirty="0"/>
              <a:t>Windows: </a:t>
            </a:r>
            <a:r>
              <a:rPr lang="en-US" sz="2400" dirty="0">
                <a:hlinkClick r:id="rId3"/>
              </a:rPr>
              <a:t>https://www.youtube.com/watch?v=uOwCiZKj2rg</a:t>
            </a:r>
            <a:endParaRPr lang="en-US" sz="2400" dirty="0"/>
          </a:p>
          <a:p>
            <a:pPr marL="742950" lvl="1" indent="-285750">
              <a:buFont typeface="Arial" panose="020B0604020202020204" pitchFamily="34" charset="0"/>
              <a:buChar char="•"/>
            </a:pPr>
            <a:r>
              <a:rPr lang="en-US" sz="2400" dirty="0"/>
              <a:t>Mac OS: </a:t>
            </a:r>
            <a:r>
              <a:rPr lang="en-US" sz="2400" dirty="0">
                <a:hlinkClick r:id="rId4"/>
              </a:rPr>
              <a:t>https://www.youtube.com/watch?v=iPsOCj_wKvY</a:t>
            </a:r>
            <a:endParaRPr lang="en-US" sz="2400" dirty="0"/>
          </a:p>
          <a:p>
            <a:pPr marL="285750" indent="-285750">
              <a:buFont typeface="Arial" panose="020B0604020202020204" pitchFamily="34" charset="0"/>
              <a:buChar char="•"/>
            </a:pPr>
            <a:r>
              <a:rPr lang="en-US" sz="2400" dirty="0"/>
              <a:t>Read the article “</a:t>
            </a:r>
            <a:r>
              <a:rPr lang="en-US" sz="2400" b="1" dirty="0">
                <a:solidFill>
                  <a:schemeClr val="bg2">
                    <a:lumMod val="10000"/>
                  </a:schemeClr>
                </a:solidFill>
              </a:rPr>
              <a:t>Computational International Relations: What Can Programming, Coding and Internet Research Do for the Discipline?</a:t>
            </a:r>
            <a:r>
              <a:rPr lang="en-US" sz="2400" dirty="0"/>
              <a:t>”: </a:t>
            </a:r>
            <a:r>
              <a:rPr lang="en-US" sz="2400" dirty="0">
                <a:hlinkClick r:id="rId5"/>
              </a:rPr>
              <a:t>https://arxiv.org/pdf/1803.00105.pdf</a:t>
            </a:r>
            <a:endParaRPr lang="en-US" sz="2400" dirty="0"/>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Faculty of World Economy and International Affairs</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dirty="0"/>
              <a:t>Bachelor’s </a:t>
            </a:r>
            <a:r>
              <a:rPr lang="en-US" dirty="0" err="1"/>
              <a:t>programme</a:t>
            </a:r>
            <a:r>
              <a:rPr lang="en-US" dirty="0"/>
              <a:t> 'HSE and University of London Parallel Degree </a:t>
            </a:r>
            <a:r>
              <a:rPr lang="en-US" dirty="0" err="1"/>
              <a:t>Programme</a:t>
            </a:r>
            <a:r>
              <a:rPr lang="en-US" dirty="0"/>
              <a:t> in International Relations'</a:t>
            </a:r>
            <a:endParaRPr lang="ru-RU" dirty="0"/>
          </a:p>
          <a:p>
            <a:endParaRPr lang="ru-RU" dirty="0"/>
          </a:p>
        </p:txBody>
      </p:sp>
      <p:sp>
        <p:nvSpPr>
          <p:cNvPr id="7" name="Текст 6">
            <a:extLst>
              <a:ext uri="{FF2B5EF4-FFF2-40B4-BE49-F238E27FC236}">
                <a16:creationId xmlns:a16="http://schemas.microsoft.com/office/drawing/2014/main" id="{35F411B5-8431-CE4A-BEA6-775367101901}"/>
              </a:ext>
            </a:extLst>
          </p:cNvPr>
          <p:cNvSpPr>
            <a:spLocks noGrp="1"/>
          </p:cNvSpPr>
          <p:nvPr>
            <p:ph type="body" sz="quarter" idx="15"/>
          </p:nvPr>
        </p:nvSpPr>
        <p:spPr/>
        <p:txBody>
          <a:bodyPr/>
          <a:lstStyle/>
          <a:p>
            <a:r>
              <a:rPr lang="en-US" b="1" dirty="0"/>
              <a:t>Data Analysis in Python</a:t>
            </a:r>
            <a:r>
              <a:rPr lang="en-US" dirty="0"/>
              <a:t>. Seminar 1: Introduction</a:t>
            </a:r>
            <a:endParaRPr lang="ru-RU" dirty="0"/>
          </a:p>
        </p:txBody>
      </p:sp>
    </p:spTree>
    <p:extLst>
      <p:ext uri="{BB962C8B-B14F-4D97-AF65-F5344CB8AC3E}">
        <p14:creationId xmlns:p14="http://schemas.microsoft.com/office/powerpoint/2010/main" val="2821523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a:xfrm>
            <a:off x="836383" y="3040487"/>
            <a:ext cx="5245560" cy="777025"/>
          </a:xfrm>
        </p:spPr>
        <p:txBody>
          <a:bodyPr>
            <a:normAutofit fontScale="90000"/>
          </a:bodyPr>
          <a:lstStyle/>
          <a:p>
            <a:r>
              <a:rPr lang="en-US" sz="2800" b="1" dirty="0"/>
              <a:t>Thank you for your attention! Any questions?</a:t>
            </a:r>
            <a:endParaRPr lang="ru-RU" sz="2800" b="1" dirty="0"/>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Faculty of World Economy and International Affairs</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dirty="0"/>
              <a:t>Bachelor’s </a:t>
            </a:r>
            <a:r>
              <a:rPr lang="en-US" dirty="0" err="1"/>
              <a:t>programme</a:t>
            </a:r>
            <a:r>
              <a:rPr lang="en-US" dirty="0"/>
              <a:t> 'HSE and University of London Parallel Degree </a:t>
            </a:r>
            <a:r>
              <a:rPr lang="en-US" dirty="0" err="1"/>
              <a:t>Programme</a:t>
            </a:r>
            <a:r>
              <a:rPr lang="en-US" dirty="0"/>
              <a:t> in International Relations'</a:t>
            </a:r>
            <a:endParaRPr lang="ru-RU" dirty="0"/>
          </a:p>
          <a:p>
            <a:endParaRPr lang="ru-RU" dirty="0"/>
          </a:p>
        </p:txBody>
      </p:sp>
      <p:sp>
        <p:nvSpPr>
          <p:cNvPr id="7" name="Текст 6">
            <a:extLst>
              <a:ext uri="{FF2B5EF4-FFF2-40B4-BE49-F238E27FC236}">
                <a16:creationId xmlns:a16="http://schemas.microsoft.com/office/drawing/2014/main" id="{35F411B5-8431-CE4A-BEA6-775367101901}"/>
              </a:ext>
            </a:extLst>
          </p:cNvPr>
          <p:cNvSpPr>
            <a:spLocks noGrp="1"/>
          </p:cNvSpPr>
          <p:nvPr>
            <p:ph type="body" sz="quarter" idx="15"/>
          </p:nvPr>
        </p:nvSpPr>
        <p:spPr/>
        <p:txBody>
          <a:bodyPr/>
          <a:lstStyle/>
          <a:p>
            <a:r>
              <a:rPr lang="en-US" b="1" dirty="0"/>
              <a:t>Data Analysis in Python</a:t>
            </a:r>
            <a:r>
              <a:rPr lang="en-US" dirty="0"/>
              <a:t>. Seminar 1: Introduction</a:t>
            </a:r>
            <a:endParaRPr lang="ru-RU" dirty="0"/>
          </a:p>
        </p:txBody>
      </p:sp>
      <p:pic>
        <p:nvPicPr>
          <p:cNvPr id="8194" name="Picture 2" descr="Опрос для читателей сайта">
            <a:extLst>
              <a:ext uri="{FF2B5EF4-FFF2-40B4-BE49-F238E27FC236}">
                <a16:creationId xmlns:a16="http://schemas.microsoft.com/office/drawing/2014/main" id="{3D49FD4B-F130-490B-8D2A-D797331D2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4942" y="1072862"/>
            <a:ext cx="3504743" cy="5523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960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p:txBody>
          <a:bodyPr>
            <a:noAutofit/>
          </a:bodyPr>
          <a:lstStyle/>
          <a:p>
            <a:r>
              <a:rPr lang="en-US" sz="2800" b="1" dirty="0"/>
              <a:t>Google-survey: we need to become acquainted with each other</a:t>
            </a:r>
            <a:endParaRPr lang="ru-RU" sz="2800" b="1" dirty="0"/>
          </a:p>
        </p:txBody>
      </p:sp>
      <p:sp>
        <p:nvSpPr>
          <p:cNvPr id="4" name="Текст 3">
            <a:extLst>
              <a:ext uri="{FF2B5EF4-FFF2-40B4-BE49-F238E27FC236}">
                <a16:creationId xmlns:a16="http://schemas.microsoft.com/office/drawing/2014/main" id="{985EFA28-570A-F647-B2F7-A43359726B4F}"/>
              </a:ext>
            </a:extLst>
          </p:cNvPr>
          <p:cNvSpPr>
            <a:spLocks noGrp="1"/>
          </p:cNvSpPr>
          <p:nvPr>
            <p:ph type="body" sz="quarter" idx="12"/>
          </p:nvPr>
        </p:nvSpPr>
        <p:spPr>
          <a:xfrm>
            <a:off x="585897" y="2566476"/>
            <a:ext cx="5245561" cy="3393234"/>
          </a:xfrm>
        </p:spPr>
        <p:txBody>
          <a:bodyPr>
            <a:normAutofit/>
          </a:bodyPr>
          <a:lstStyle/>
          <a:p>
            <a:r>
              <a:rPr lang="en-US" sz="1800" dirty="0">
                <a:hlinkClick r:id="rId2"/>
              </a:rPr>
              <a:t>https://docs.google.com/forms/d/e/1FAIpQLScFtWbdpcupd6RrJZsrHBo9fUx6Ni99b_2xRY0uHP9txYQpUQ/viewform?usp=sf_link</a:t>
            </a:r>
            <a:endParaRPr lang="ru-RU" sz="1800" dirty="0"/>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Faculty of World Economy and International Affairs</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dirty="0"/>
              <a:t>Bachelor’s </a:t>
            </a:r>
            <a:r>
              <a:rPr lang="en-US" dirty="0" err="1"/>
              <a:t>programme</a:t>
            </a:r>
            <a:r>
              <a:rPr lang="en-US" dirty="0"/>
              <a:t> 'HSE and University of London Parallel Degree </a:t>
            </a:r>
            <a:r>
              <a:rPr lang="en-US" dirty="0" err="1"/>
              <a:t>Programme</a:t>
            </a:r>
            <a:r>
              <a:rPr lang="en-US" dirty="0"/>
              <a:t> in International Relations'</a:t>
            </a:r>
            <a:endParaRPr lang="ru-RU" dirty="0"/>
          </a:p>
          <a:p>
            <a:endParaRPr lang="ru-RU" dirty="0"/>
          </a:p>
        </p:txBody>
      </p:sp>
      <p:sp>
        <p:nvSpPr>
          <p:cNvPr id="7" name="Текст 6">
            <a:extLst>
              <a:ext uri="{FF2B5EF4-FFF2-40B4-BE49-F238E27FC236}">
                <a16:creationId xmlns:a16="http://schemas.microsoft.com/office/drawing/2014/main" id="{35F411B5-8431-CE4A-BEA6-775367101901}"/>
              </a:ext>
            </a:extLst>
          </p:cNvPr>
          <p:cNvSpPr>
            <a:spLocks noGrp="1"/>
          </p:cNvSpPr>
          <p:nvPr>
            <p:ph type="body" sz="quarter" idx="15"/>
          </p:nvPr>
        </p:nvSpPr>
        <p:spPr/>
        <p:txBody>
          <a:bodyPr/>
          <a:lstStyle/>
          <a:p>
            <a:r>
              <a:rPr lang="en-US" b="1" dirty="0"/>
              <a:t>Data Analysis in Python</a:t>
            </a:r>
            <a:r>
              <a:rPr lang="en-US" dirty="0"/>
              <a:t>. Seminar 1: Introduction</a:t>
            </a:r>
            <a:endParaRPr lang="ru-RU" dirty="0"/>
          </a:p>
        </p:txBody>
      </p:sp>
    </p:spTree>
    <p:extLst>
      <p:ext uri="{BB962C8B-B14F-4D97-AF65-F5344CB8AC3E}">
        <p14:creationId xmlns:p14="http://schemas.microsoft.com/office/powerpoint/2010/main" val="2613851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p:txBody>
          <a:bodyPr>
            <a:normAutofit/>
          </a:bodyPr>
          <a:lstStyle/>
          <a:p>
            <a:r>
              <a:rPr lang="en-US" sz="2800" b="1" dirty="0"/>
              <a:t>About instructors</a:t>
            </a:r>
            <a:endParaRPr lang="ru-RU" sz="2800" b="1" dirty="0"/>
          </a:p>
        </p:txBody>
      </p:sp>
      <p:sp>
        <p:nvSpPr>
          <p:cNvPr id="4" name="Текст 3">
            <a:extLst>
              <a:ext uri="{FF2B5EF4-FFF2-40B4-BE49-F238E27FC236}">
                <a16:creationId xmlns:a16="http://schemas.microsoft.com/office/drawing/2014/main" id="{985EFA28-570A-F647-B2F7-A43359726B4F}"/>
              </a:ext>
            </a:extLst>
          </p:cNvPr>
          <p:cNvSpPr>
            <a:spLocks noGrp="1"/>
          </p:cNvSpPr>
          <p:nvPr>
            <p:ph type="body" sz="quarter" idx="12"/>
          </p:nvPr>
        </p:nvSpPr>
        <p:spPr>
          <a:xfrm>
            <a:off x="618166" y="2197764"/>
            <a:ext cx="5245561" cy="4217783"/>
          </a:xfrm>
          <a:ln>
            <a:solidFill>
              <a:schemeClr val="bg2">
                <a:lumMod val="10000"/>
              </a:schemeClr>
            </a:solidFill>
          </a:ln>
        </p:spPr>
        <p:txBody>
          <a:bodyPr>
            <a:normAutofit fontScale="92500" lnSpcReduction="20000"/>
          </a:bodyPr>
          <a:lstStyle/>
          <a:p>
            <a:pPr marL="285750" indent="-285750">
              <a:buFont typeface="Arial" panose="020B0604020202020204" pitchFamily="34" charset="0"/>
              <a:buChar char="•"/>
            </a:pPr>
            <a:r>
              <a:rPr lang="en-US" sz="1800" dirty="0"/>
              <a:t>my name is </a:t>
            </a:r>
            <a:r>
              <a:rPr lang="en-US" sz="1800" b="1" dirty="0" err="1">
                <a:solidFill>
                  <a:schemeClr val="bg2">
                    <a:lumMod val="10000"/>
                  </a:schemeClr>
                </a:solidFill>
              </a:rPr>
              <a:t>Ioann</a:t>
            </a:r>
            <a:r>
              <a:rPr lang="en-US" sz="1800" b="1" dirty="0">
                <a:solidFill>
                  <a:schemeClr val="bg2">
                    <a:lumMod val="10000"/>
                  </a:schemeClr>
                </a:solidFill>
              </a:rPr>
              <a:t> </a:t>
            </a:r>
            <a:r>
              <a:rPr lang="en-US" sz="1800" b="1" dirty="0" err="1">
                <a:solidFill>
                  <a:schemeClr val="bg2">
                    <a:lumMod val="10000"/>
                  </a:schemeClr>
                </a:solidFill>
              </a:rPr>
              <a:t>Dovgopoliy</a:t>
            </a:r>
            <a:r>
              <a:rPr lang="en-US" sz="1800" dirty="0"/>
              <a:t> (</a:t>
            </a:r>
            <a:r>
              <a:rPr lang="ru-RU" sz="1800" dirty="0"/>
              <a:t>Иоанн Довгополый</a:t>
            </a:r>
            <a:r>
              <a:rPr lang="en-US" sz="1800" dirty="0"/>
              <a:t>). Please, call me </a:t>
            </a:r>
            <a:r>
              <a:rPr lang="en-US" sz="1800" b="1" dirty="0" err="1">
                <a:solidFill>
                  <a:schemeClr val="bg2">
                    <a:lumMod val="10000"/>
                  </a:schemeClr>
                </a:solidFill>
              </a:rPr>
              <a:t>Ioann</a:t>
            </a:r>
            <a:r>
              <a:rPr lang="en-US" sz="1800" dirty="0"/>
              <a:t>;</a:t>
            </a:r>
          </a:p>
          <a:p>
            <a:pPr marL="285750" indent="-285750">
              <a:buFont typeface="Arial" panose="020B0604020202020204" pitchFamily="34" charset="0"/>
              <a:buChar char="•"/>
            </a:pPr>
            <a:r>
              <a:rPr lang="en-US" sz="1800" dirty="0"/>
              <a:t>Bachelor degree in Political Science (HSE, Faculty of Social Science) + Intellectual Data Analysis minor (aka </a:t>
            </a:r>
            <a:r>
              <a:rPr lang="ru-RU" sz="1800" dirty="0"/>
              <a:t>ИАД</a:t>
            </a:r>
            <a:r>
              <a:rPr lang="en-US" sz="1800" dirty="0"/>
              <a:t>);</a:t>
            </a:r>
          </a:p>
          <a:p>
            <a:pPr marL="285750" indent="-285750">
              <a:buFont typeface="Arial" panose="020B0604020202020204" pitchFamily="34" charset="0"/>
              <a:buChar char="•"/>
            </a:pPr>
            <a:r>
              <a:rPr lang="en-US" sz="1800" dirty="0"/>
              <a:t>1-st year student of Master’s </a:t>
            </a:r>
            <a:r>
              <a:rPr lang="en-US" sz="1800" dirty="0" err="1"/>
              <a:t>Programme</a:t>
            </a:r>
            <a:r>
              <a:rPr lang="en-US" sz="1800" dirty="0"/>
              <a:t> 'Data Analysis in Biology and Medicine’</a:t>
            </a:r>
            <a:r>
              <a:rPr lang="ru-RU" sz="1800" dirty="0"/>
              <a:t> (</a:t>
            </a:r>
            <a:r>
              <a:rPr lang="en-US" sz="1800" dirty="0"/>
              <a:t>HSE, Faculty of Computer Science</a:t>
            </a:r>
            <a:r>
              <a:rPr lang="ru-RU" sz="1800" dirty="0"/>
              <a:t>)</a:t>
            </a:r>
            <a:r>
              <a:rPr lang="en-US" sz="1800" dirty="0"/>
              <a:t>;</a:t>
            </a:r>
          </a:p>
          <a:p>
            <a:pPr marL="285750" indent="-285750">
              <a:buFont typeface="Arial" panose="020B0604020202020204" pitchFamily="34" charset="0"/>
              <a:buChar char="•"/>
            </a:pPr>
            <a:r>
              <a:rPr lang="en-US" sz="1800" dirty="0"/>
              <a:t>Development Engineer in a bank;</a:t>
            </a:r>
          </a:p>
          <a:p>
            <a:pPr marL="285750" indent="-285750">
              <a:buFont typeface="Arial" panose="020B0604020202020204" pitchFamily="34" charset="0"/>
              <a:buChar char="•"/>
            </a:pPr>
            <a:r>
              <a:rPr lang="en-US" sz="1800" dirty="0"/>
              <a:t>Visiting Lecturer</a:t>
            </a:r>
            <a:r>
              <a:rPr lang="ru-RU" sz="1800" dirty="0"/>
              <a:t> </a:t>
            </a:r>
            <a:r>
              <a:rPr lang="en-US" sz="1800" dirty="0"/>
              <a:t>in HSE;</a:t>
            </a:r>
          </a:p>
          <a:p>
            <a:pPr marL="285750" indent="-285750">
              <a:buFont typeface="Arial" panose="020B0604020202020204" pitchFamily="34" charset="0"/>
              <a:buChar char="•"/>
            </a:pPr>
            <a:r>
              <a:rPr lang="en-US" sz="1800" dirty="0"/>
              <a:t>Feel free to </a:t>
            </a:r>
            <a:r>
              <a:rPr lang="en-US" sz="1800" b="1" dirty="0">
                <a:solidFill>
                  <a:schemeClr val="bg2">
                    <a:lumMod val="10000"/>
                  </a:schemeClr>
                </a:solidFill>
              </a:rPr>
              <a:t>contact me</a:t>
            </a:r>
            <a:r>
              <a:rPr lang="en-US" sz="1800" dirty="0"/>
              <a:t> through </a:t>
            </a:r>
            <a:r>
              <a:rPr lang="en-US" sz="1800" b="1" dirty="0">
                <a:solidFill>
                  <a:schemeClr val="bg2">
                    <a:lumMod val="10000"/>
                  </a:schemeClr>
                </a:solidFill>
              </a:rPr>
              <a:t>e-mail</a:t>
            </a:r>
            <a:r>
              <a:rPr lang="en-US" sz="1800" dirty="0"/>
              <a:t> (</a:t>
            </a:r>
            <a:r>
              <a:rPr lang="en-US" sz="1800" dirty="0">
                <a:hlinkClick r:id="rId2"/>
              </a:rPr>
              <a:t>idovgopolyj@hse.ru</a:t>
            </a:r>
            <a:r>
              <a:rPr lang="en-US" sz="1800" dirty="0"/>
              <a:t>), </a:t>
            </a:r>
            <a:r>
              <a:rPr lang="en-US" sz="1800" b="1" dirty="0">
                <a:solidFill>
                  <a:schemeClr val="bg2">
                    <a:lumMod val="10000"/>
                  </a:schemeClr>
                </a:solidFill>
              </a:rPr>
              <a:t>Telegram</a:t>
            </a:r>
            <a:r>
              <a:rPr lang="en-US" sz="1800" dirty="0"/>
              <a:t> (@TriariiMisha) or </a:t>
            </a:r>
            <a:r>
              <a:rPr lang="en-US" sz="1800" b="1" dirty="0">
                <a:solidFill>
                  <a:schemeClr val="bg2">
                    <a:lumMod val="10000"/>
                  </a:schemeClr>
                </a:solidFill>
              </a:rPr>
              <a:t>VK</a:t>
            </a:r>
            <a:r>
              <a:rPr lang="en-US" sz="1800" dirty="0"/>
              <a:t> (</a:t>
            </a:r>
            <a:r>
              <a:rPr lang="en-US" sz="1800" dirty="0">
                <a:hlinkClick r:id="rId3"/>
              </a:rPr>
              <a:t>https://vk.com/dereinzigemitdemeigentum</a:t>
            </a:r>
            <a:r>
              <a:rPr lang="en-US" sz="1800" dirty="0"/>
              <a:t>)</a:t>
            </a:r>
          </a:p>
          <a:p>
            <a:pPr marL="285750" indent="-285750">
              <a:buFont typeface="Arial" panose="020B0604020202020204" pitchFamily="34" charset="0"/>
              <a:buChar char="•"/>
            </a:pPr>
            <a:r>
              <a:rPr lang="en-US" sz="1800" dirty="0"/>
              <a:t>We have an </a:t>
            </a:r>
            <a:r>
              <a:rPr lang="en-US" sz="1800" b="1" dirty="0">
                <a:solidFill>
                  <a:schemeClr val="bg2">
                    <a:lumMod val="10000"/>
                  </a:schemeClr>
                </a:solidFill>
              </a:rPr>
              <a:t>assistant Igor Kolesnikov</a:t>
            </a:r>
            <a:r>
              <a:rPr lang="en-US" sz="1800" dirty="0"/>
              <a:t>, you should contact him via Telegram: @makebochkagreatagain</a:t>
            </a:r>
            <a:endParaRPr lang="ru-RU" sz="1800" dirty="0"/>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Faculty of World Economy and International Affairs</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dirty="0"/>
              <a:t>Bachelor’s </a:t>
            </a:r>
            <a:r>
              <a:rPr lang="en-US" dirty="0" err="1"/>
              <a:t>programme</a:t>
            </a:r>
            <a:r>
              <a:rPr lang="en-US" dirty="0"/>
              <a:t> 'HSE and University of London Parallel Degree </a:t>
            </a:r>
            <a:r>
              <a:rPr lang="en-US" dirty="0" err="1"/>
              <a:t>Programme</a:t>
            </a:r>
            <a:r>
              <a:rPr lang="en-US" dirty="0"/>
              <a:t> in International Relations'</a:t>
            </a:r>
            <a:endParaRPr lang="ru-RU" dirty="0"/>
          </a:p>
          <a:p>
            <a:endParaRPr lang="ru-RU" dirty="0"/>
          </a:p>
        </p:txBody>
      </p:sp>
      <p:sp>
        <p:nvSpPr>
          <p:cNvPr id="7" name="Текст 6">
            <a:extLst>
              <a:ext uri="{FF2B5EF4-FFF2-40B4-BE49-F238E27FC236}">
                <a16:creationId xmlns:a16="http://schemas.microsoft.com/office/drawing/2014/main" id="{35F411B5-8431-CE4A-BEA6-775367101901}"/>
              </a:ext>
            </a:extLst>
          </p:cNvPr>
          <p:cNvSpPr>
            <a:spLocks noGrp="1"/>
          </p:cNvSpPr>
          <p:nvPr>
            <p:ph type="body" sz="quarter" idx="15"/>
          </p:nvPr>
        </p:nvSpPr>
        <p:spPr/>
        <p:txBody>
          <a:bodyPr/>
          <a:lstStyle/>
          <a:p>
            <a:r>
              <a:rPr lang="en-US" b="1" dirty="0"/>
              <a:t>Data Analysis in Python</a:t>
            </a:r>
            <a:r>
              <a:rPr lang="en-US" dirty="0"/>
              <a:t>. Seminar 1: Introduction</a:t>
            </a:r>
            <a:endParaRPr lang="ru-RU" dirty="0"/>
          </a:p>
        </p:txBody>
      </p:sp>
      <p:pic>
        <p:nvPicPr>
          <p:cNvPr id="1026" name="Picture 2">
            <a:extLst>
              <a:ext uri="{FF2B5EF4-FFF2-40B4-BE49-F238E27FC236}">
                <a16:creationId xmlns:a16="http://schemas.microsoft.com/office/drawing/2014/main" id="{EB680146-8BE2-42F6-A8CA-FAFC2E84FA7F}"/>
              </a:ext>
            </a:extLst>
          </p:cNvPr>
          <p:cNvPicPr>
            <a:picLocks noGrp="1" noChangeAspect="1" noChangeArrowheads="1"/>
          </p:cNvPicPr>
          <p:nvPr>
            <p:ph type="pic" sz="quarter" idx="10"/>
          </p:nvPr>
        </p:nvPicPr>
        <p:blipFill>
          <a:blip r:embed="rId4">
            <a:extLst>
              <a:ext uri="{28A0092B-C50C-407E-A947-70E740481C1C}">
                <a14:useLocalDpi xmlns:a14="http://schemas.microsoft.com/office/drawing/2010/main" val="0"/>
              </a:ext>
            </a:extLst>
          </a:blip>
          <a:srcRect l="18" r="18"/>
          <a:stretch>
            <a:fillRect/>
          </a:stretch>
        </p:blipFill>
        <p:spPr bwMode="auto">
          <a:xfrm>
            <a:off x="6881915" y="2143687"/>
            <a:ext cx="4324350" cy="4325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121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p:txBody>
          <a:bodyPr>
            <a:normAutofit fontScale="90000"/>
          </a:bodyPr>
          <a:lstStyle/>
          <a:p>
            <a:r>
              <a:rPr lang="en-US" sz="2800" b="1" dirty="0"/>
              <a:t>Course outline (also can be found in Syllabus): curriculum</a:t>
            </a:r>
            <a:endParaRPr lang="ru-RU" sz="2800" b="1" dirty="0"/>
          </a:p>
        </p:txBody>
      </p:sp>
      <p:sp>
        <p:nvSpPr>
          <p:cNvPr id="4" name="Текст 3">
            <a:extLst>
              <a:ext uri="{FF2B5EF4-FFF2-40B4-BE49-F238E27FC236}">
                <a16:creationId xmlns:a16="http://schemas.microsoft.com/office/drawing/2014/main" id="{985EFA28-570A-F647-B2F7-A43359726B4F}"/>
              </a:ext>
            </a:extLst>
          </p:cNvPr>
          <p:cNvSpPr>
            <a:spLocks noGrp="1"/>
          </p:cNvSpPr>
          <p:nvPr>
            <p:ph type="body" sz="quarter" idx="12"/>
          </p:nvPr>
        </p:nvSpPr>
        <p:spPr>
          <a:xfrm>
            <a:off x="585898" y="2509951"/>
            <a:ext cx="5245560" cy="3320578"/>
          </a:xfrm>
          <a:ln>
            <a:solidFill>
              <a:schemeClr val="bg2">
                <a:lumMod val="10000"/>
              </a:schemeClr>
            </a:solidFill>
          </a:ln>
        </p:spPr>
        <p:txBody>
          <a:bodyPr>
            <a:normAutofit/>
          </a:bodyPr>
          <a:lstStyle/>
          <a:p>
            <a:pPr marL="285750" indent="-285750">
              <a:buFont typeface="Arial" panose="020B0604020202020204" pitchFamily="34" charset="0"/>
              <a:buChar char="•"/>
            </a:pPr>
            <a:r>
              <a:rPr lang="en-US" sz="2400" b="1" dirty="0">
                <a:solidFill>
                  <a:schemeClr val="bg2">
                    <a:lumMod val="10000"/>
                  </a:schemeClr>
                </a:solidFill>
              </a:rPr>
              <a:t>16 seminars</a:t>
            </a:r>
            <a:r>
              <a:rPr lang="en-US" sz="2400" dirty="0"/>
              <a:t> in total:</a:t>
            </a:r>
          </a:p>
          <a:p>
            <a:pPr marL="742950" lvl="1" indent="-285750">
              <a:buFont typeface="Arial" panose="020B0604020202020204" pitchFamily="34" charset="0"/>
              <a:buChar char="•"/>
            </a:pPr>
            <a:r>
              <a:rPr lang="en-US" sz="2400" dirty="0"/>
              <a:t>1st seminar – </a:t>
            </a:r>
            <a:r>
              <a:rPr lang="en-US" sz="2400" b="1" dirty="0">
                <a:solidFill>
                  <a:schemeClr val="bg2">
                    <a:lumMod val="10000"/>
                  </a:schemeClr>
                </a:solidFill>
              </a:rPr>
              <a:t>introduction</a:t>
            </a:r>
          </a:p>
          <a:p>
            <a:pPr marL="742950" lvl="1" indent="-285750">
              <a:buFont typeface="Arial" panose="020B0604020202020204" pitchFamily="34" charset="0"/>
              <a:buChar char="•"/>
            </a:pPr>
            <a:r>
              <a:rPr lang="en-US" sz="2400" dirty="0"/>
              <a:t>9th seminar – </a:t>
            </a:r>
            <a:r>
              <a:rPr lang="en-US" sz="2400" b="1" dirty="0">
                <a:solidFill>
                  <a:schemeClr val="bg2">
                    <a:lumMod val="10000"/>
                  </a:schemeClr>
                </a:solidFill>
              </a:rPr>
              <a:t>midterm</a:t>
            </a:r>
          </a:p>
          <a:p>
            <a:pPr marL="742950" lvl="1" indent="-285750">
              <a:buFont typeface="Arial" panose="020B0604020202020204" pitchFamily="34" charset="0"/>
              <a:buChar char="•"/>
            </a:pPr>
            <a:r>
              <a:rPr lang="en-US" sz="2400" dirty="0"/>
              <a:t>16th seminar – </a:t>
            </a:r>
            <a:r>
              <a:rPr lang="en-US" sz="2400" b="1" dirty="0">
                <a:solidFill>
                  <a:schemeClr val="bg2">
                    <a:lumMod val="10000"/>
                  </a:schemeClr>
                </a:solidFill>
              </a:rPr>
              <a:t>final project’s</a:t>
            </a:r>
            <a:r>
              <a:rPr lang="ru-RU" sz="2400" b="1" dirty="0">
                <a:solidFill>
                  <a:schemeClr val="bg2">
                    <a:lumMod val="10000"/>
                  </a:schemeClr>
                </a:solidFill>
              </a:rPr>
              <a:t> </a:t>
            </a:r>
            <a:r>
              <a:rPr lang="en-US" sz="2400" b="1" dirty="0">
                <a:solidFill>
                  <a:schemeClr val="bg2">
                    <a:lumMod val="10000"/>
                  </a:schemeClr>
                </a:solidFill>
              </a:rPr>
              <a:t>presentation</a:t>
            </a:r>
            <a:endParaRPr lang="ru-RU" sz="2400" b="1" dirty="0">
              <a:solidFill>
                <a:schemeClr val="bg2">
                  <a:lumMod val="10000"/>
                </a:schemeClr>
              </a:solidFill>
            </a:endParaRPr>
          </a:p>
          <a:p>
            <a:pPr marL="742950" lvl="1" indent="-285750">
              <a:buFont typeface="Arial" panose="020B0604020202020204" pitchFamily="34" charset="0"/>
              <a:buChar char="•"/>
            </a:pPr>
            <a:r>
              <a:rPr lang="en-US" sz="2400" dirty="0"/>
              <a:t>1st-8th – Python part, 10th-15th – Data Analysis part</a:t>
            </a:r>
            <a:endParaRPr lang="ru-RU" sz="2400" dirty="0"/>
          </a:p>
          <a:p>
            <a:endParaRPr lang="en-US" sz="1400" dirty="0"/>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Faculty of World Economy and International Affairs</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dirty="0"/>
              <a:t>Bachelor’s </a:t>
            </a:r>
            <a:r>
              <a:rPr lang="en-US" dirty="0" err="1"/>
              <a:t>programme</a:t>
            </a:r>
            <a:r>
              <a:rPr lang="en-US" dirty="0"/>
              <a:t> 'HSE and University of London Parallel Degree </a:t>
            </a:r>
            <a:r>
              <a:rPr lang="en-US" dirty="0" err="1"/>
              <a:t>Programme</a:t>
            </a:r>
            <a:r>
              <a:rPr lang="en-US" dirty="0"/>
              <a:t> in International Relations'</a:t>
            </a:r>
            <a:endParaRPr lang="ru-RU" dirty="0"/>
          </a:p>
          <a:p>
            <a:endParaRPr lang="ru-RU" dirty="0"/>
          </a:p>
        </p:txBody>
      </p:sp>
      <p:sp>
        <p:nvSpPr>
          <p:cNvPr id="7" name="Текст 6">
            <a:extLst>
              <a:ext uri="{FF2B5EF4-FFF2-40B4-BE49-F238E27FC236}">
                <a16:creationId xmlns:a16="http://schemas.microsoft.com/office/drawing/2014/main" id="{35F411B5-8431-CE4A-BEA6-775367101901}"/>
              </a:ext>
            </a:extLst>
          </p:cNvPr>
          <p:cNvSpPr>
            <a:spLocks noGrp="1"/>
          </p:cNvSpPr>
          <p:nvPr>
            <p:ph type="body" sz="quarter" idx="15"/>
          </p:nvPr>
        </p:nvSpPr>
        <p:spPr/>
        <p:txBody>
          <a:bodyPr/>
          <a:lstStyle/>
          <a:p>
            <a:r>
              <a:rPr lang="en-US" b="1" dirty="0"/>
              <a:t>Data Analysis in Python</a:t>
            </a:r>
            <a:r>
              <a:rPr lang="en-US" dirty="0"/>
              <a:t>. Seminar 1: Introduction</a:t>
            </a:r>
            <a:endParaRPr lang="ru-RU" dirty="0"/>
          </a:p>
        </p:txBody>
      </p:sp>
    </p:spTree>
    <p:extLst>
      <p:ext uri="{BB962C8B-B14F-4D97-AF65-F5344CB8AC3E}">
        <p14:creationId xmlns:p14="http://schemas.microsoft.com/office/powerpoint/2010/main" val="3119909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p:txBody>
          <a:bodyPr>
            <a:normAutofit/>
          </a:bodyPr>
          <a:lstStyle/>
          <a:p>
            <a:r>
              <a:rPr lang="en-US" sz="2800" b="1" dirty="0"/>
              <a:t>Course outline: grading</a:t>
            </a:r>
            <a:endParaRPr lang="ru-RU" sz="2800" b="1" dirty="0"/>
          </a:p>
        </p:txBody>
      </p:sp>
      <p:sp>
        <p:nvSpPr>
          <p:cNvPr id="4" name="Текст 3">
            <a:extLst>
              <a:ext uri="{FF2B5EF4-FFF2-40B4-BE49-F238E27FC236}">
                <a16:creationId xmlns:a16="http://schemas.microsoft.com/office/drawing/2014/main" id="{985EFA28-570A-F647-B2F7-A43359726B4F}"/>
              </a:ext>
            </a:extLst>
          </p:cNvPr>
          <p:cNvSpPr>
            <a:spLocks noGrp="1"/>
          </p:cNvSpPr>
          <p:nvPr>
            <p:ph type="body" sz="quarter" idx="12"/>
          </p:nvPr>
        </p:nvSpPr>
        <p:spPr>
          <a:xfrm>
            <a:off x="585897" y="2379662"/>
            <a:ext cx="5245561" cy="3853989"/>
          </a:xfrm>
          <a:ln>
            <a:solidFill>
              <a:schemeClr val="bg2">
                <a:lumMod val="10000"/>
              </a:schemeClr>
            </a:solidFill>
          </a:ln>
        </p:spPr>
        <p:txBody>
          <a:bodyPr>
            <a:normAutofit lnSpcReduction="10000"/>
          </a:bodyPr>
          <a:lstStyle/>
          <a:p>
            <a:pPr marL="285750" indent="-285750">
              <a:buFont typeface="Arial" panose="020B0604020202020204" pitchFamily="34" charset="0"/>
              <a:buChar char="•"/>
            </a:pPr>
            <a:r>
              <a:rPr lang="en-US" sz="1400" dirty="0"/>
              <a:t>6 </a:t>
            </a:r>
            <a:r>
              <a:rPr lang="en-US" sz="1400" b="1" dirty="0">
                <a:solidFill>
                  <a:schemeClr val="bg2">
                    <a:lumMod val="10000"/>
                  </a:schemeClr>
                </a:solidFill>
              </a:rPr>
              <a:t>Home Assignments</a:t>
            </a:r>
            <a:r>
              <a:rPr lang="en-US" sz="1400" dirty="0"/>
              <a:t> (week 2, 4, 6, 10, 12, 14) - 25%</a:t>
            </a:r>
          </a:p>
          <a:p>
            <a:pPr marL="742950" lvl="1" indent="-285750">
              <a:buFont typeface="Arial" panose="020B0604020202020204" pitchFamily="34" charset="0"/>
              <a:buChar char="•"/>
            </a:pPr>
            <a:r>
              <a:rPr lang="en-US" sz="1400" dirty="0"/>
              <a:t>Grade for the HA can be changed if different compared to the grade for the </a:t>
            </a:r>
            <a:r>
              <a:rPr lang="en-US" sz="1400" b="1" dirty="0">
                <a:solidFill>
                  <a:schemeClr val="bg2">
                    <a:lumMod val="10000"/>
                  </a:schemeClr>
                </a:solidFill>
              </a:rPr>
              <a:t>Problem Set</a:t>
            </a:r>
            <a:r>
              <a:rPr lang="en-US" sz="1400" dirty="0"/>
              <a:t> (checks whether the related HA was done independently)</a:t>
            </a:r>
          </a:p>
          <a:p>
            <a:pPr marL="742950" lvl="1" indent="-285750">
              <a:buFont typeface="Arial" panose="020B0604020202020204" pitchFamily="34" charset="0"/>
              <a:buChar char="•"/>
            </a:pPr>
            <a:r>
              <a:rPr lang="en-US" sz="1400" b="1" dirty="0">
                <a:solidFill>
                  <a:schemeClr val="bg2">
                    <a:lumMod val="10000"/>
                  </a:schemeClr>
                </a:solidFill>
              </a:rPr>
              <a:t>Bonus</a:t>
            </a:r>
            <a:r>
              <a:rPr lang="en-US" sz="1400" dirty="0"/>
              <a:t> - completing tasks on </a:t>
            </a:r>
            <a:r>
              <a:rPr lang="en-US" sz="1400" dirty="0" err="1"/>
              <a:t>DataCamp</a:t>
            </a:r>
            <a:endParaRPr lang="en-US" sz="1400" dirty="0"/>
          </a:p>
          <a:p>
            <a:pPr marL="285750" indent="-285750">
              <a:buFont typeface="Arial" panose="020B0604020202020204" pitchFamily="34" charset="0"/>
              <a:buChar char="•"/>
            </a:pPr>
            <a:r>
              <a:rPr lang="en-US" sz="1400" b="1" dirty="0">
                <a:solidFill>
                  <a:schemeClr val="bg2">
                    <a:lumMod val="10000"/>
                  </a:schemeClr>
                </a:solidFill>
              </a:rPr>
              <a:t>Quizzes</a:t>
            </a:r>
            <a:r>
              <a:rPr lang="en-US" sz="1400" dirty="0"/>
              <a:t> (each week except 9 and 16) - 15%</a:t>
            </a:r>
          </a:p>
          <a:p>
            <a:pPr marL="742950" lvl="1" indent="-285750">
              <a:buFont typeface="Arial" panose="020B0604020202020204" pitchFamily="34" charset="0"/>
              <a:buChar char="•"/>
            </a:pPr>
            <a:r>
              <a:rPr lang="en-US" sz="1400" dirty="0"/>
              <a:t>5 min test at the beginning of a seminar. Problem Set can be randomly assigned instead of a quiz</a:t>
            </a:r>
          </a:p>
          <a:p>
            <a:pPr marL="285750" indent="-285750">
              <a:buFont typeface="Arial" panose="020B0604020202020204" pitchFamily="34" charset="0"/>
              <a:buChar char="•"/>
            </a:pPr>
            <a:r>
              <a:rPr lang="en-US" sz="1400" b="1" dirty="0">
                <a:solidFill>
                  <a:schemeClr val="bg2">
                    <a:lumMod val="10000"/>
                  </a:schemeClr>
                </a:solidFill>
              </a:rPr>
              <a:t>Midterm</a:t>
            </a:r>
            <a:r>
              <a:rPr lang="en-US" sz="1400" dirty="0"/>
              <a:t> (week 9) - 25%</a:t>
            </a:r>
          </a:p>
          <a:p>
            <a:pPr marL="742950" lvl="1" indent="-285750">
              <a:buFont typeface="Arial" panose="020B0604020202020204" pitchFamily="34" charset="0"/>
              <a:buChar char="•"/>
            </a:pPr>
            <a:r>
              <a:rPr lang="en-US" sz="1400" dirty="0"/>
              <a:t>In-class lab - 7-10 problems sets (including bonus tasks), 120 min (content of the weeks 1-8)</a:t>
            </a:r>
          </a:p>
          <a:p>
            <a:pPr marL="285750" indent="-285750">
              <a:buFont typeface="Arial" panose="020B0604020202020204" pitchFamily="34" charset="0"/>
              <a:buChar char="•"/>
            </a:pPr>
            <a:r>
              <a:rPr lang="en-US" sz="1400" b="1" dirty="0">
                <a:solidFill>
                  <a:schemeClr val="bg2">
                    <a:lumMod val="10000"/>
                  </a:schemeClr>
                </a:solidFill>
              </a:rPr>
              <a:t>Final project</a:t>
            </a:r>
            <a:r>
              <a:rPr lang="en-US" sz="1400" dirty="0"/>
              <a:t> - 35%</a:t>
            </a:r>
          </a:p>
          <a:p>
            <a:pPr marL="742950" lvl="1" indent="-285750">
              <a:buFont typeface="Arial" panose="020B0604020202020204" pitchFamily="34" charset="0"/>
              <a:buChar char="•"/>
            </a:pPr>
            <a:r>
              <a:rPr lang="en-US" sz="1400" dirty="0"/>
              <a:t>Group research project on the topic within IR (or social sciences) with application of the data analysis tools</a:t>
            </a:r>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Faculty of World Economy and International Affairs</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dirty="0"/>
              <a:t>Bachelor’s </a:t>
            </a:r>
            <a:r>
              <a:rPr lang="en-US" dirty="0" err="1"/>
              <a:t>programme</a:t>
            </a:r>
            <a:r>
              <a:rPr lang="en-US" dirty="0"/>
              <a:t> 'HSE and University of London Parallel Degree </a:t>
            </a:r>
            <a:r>
              <a:rPr lang="en-US" dirty="0" err="1"/>
              <a:t>Programme</a:t>
            </a:r>
            <a:r>
              <a:rPr lang="en-US" dirty="0"/>
              <a:t> in International Relations'</a:t>
            </a:r>
            <a:endParaRPr lang="ru-RU" dirty="0"/>
          </a:p>
          <a:p>
            <a:endParaRPr lang="ru-RU" dirty="0"/>
          </a:p>
        </p:txBody>
      </p:sp>
      <p:sp>
        <p:nvSpPr>
          <p:cNvPr id="7" name="Текст 6">
            <a:extLst>
              <a:ext uri="{FF2B5EF4-FFF2-40B4-BE49-F238E27FC236}">
                <a16:creationId xmlns:a16="http://schemas.microsoft.com/office/drawing/2014/main" id="{35F411B5-8431-CE4A-BEA6-775367101901}"/>
              </a:ext>
            </a:extLst>
          </p:cNvPr>
          <p:cNvSpPr>
            <a:spLocks noGrp="1"/>
          </p:cNvSpPr>
          <p:nvPr>
            <p:ph type="body" sz="quarter" idx="15"/>
          </p:nvPr>
        </p:nvSpPr>
        <p:spPr/>
        <p:txBody>
          <a:bodyPr/>
          <a:lstStyle/>
          <a:p>
            <a:r>
              <a:rPr lang="en-US" b="1" dirty="0"/>
              <a:t>Data Analysis in Python</a:t>
            </a:r>
            <a:r>
              <a:rPr lang="en-US" dirty="0"/>
              <a:t>. Seminar 1: Introduction</a:t>
            </a:r>
            <a:endParaRPr lang="ru-RU" dirty="0"/>
          </a:p>
        </p:txBody>
      </p:sp>
      <p:sp>
        <p:nvSpPr>
          <p:cNvPr id="9" name="TextBox 8">
            <a:extLst>
              <a:ext uri="{FF2B5EF4-FFF2-40B4-BE49-F238E27FC236}">
                <a16:creationId xmlns:a16="http://schemas.microsoft.com/office/drawing/2014/main" id="{3F035AC6-5879-43AA-A619-C8C7B33D0291}"/>
              </a:ext>
            </a:extLst>
          </p:cNvPr>
          <p:cNvSpPr txBox="1"/>
          <p:nvPr/>
        </p:nvSpPr>
        <p:spPr>
          <a:xfrm>
            <a:off x="5831458" y="3844991"/>
            <a:ext cx="6096000" cy="923330"/>
          </a:xfrm>
          <a:prstGeom prst="rect">
            <a:avLst/>
          </a:prstGeom>
          <a:noFill/>
          <a:ln>
            <a:solidFill>
              <a:srgbClr val="E61F3D"/>
            </a:solidFill>
          </a:ln>
        </p:spPr>
        <p:txBody>
          <a:bodyPr wrap="square">
            <a:spAutoFit/>
          </a:bodyPr>
          <a:lstStyle/>
          <a:p>
            <a:r>
              <a:rPr lang="en-US" u="sng" dirty="0"/>
              <a:t>Final Grade</a:t>
            </a:r>
            <a:r>
              <a:rPr lang="en-US" dirty="0"/>
              <a:t> = </a:t>
            </a:r>
            <a:r>
              <a:rPr lang="en-US" dirty="0">
                <a:solidFill>
                  <a:srgbClr val="C00000"/>
                </a:solidFill>
              </a:rPr>
              <a:t>0.25</a:t>
            </a:r>
            <a:r>
              <a:rPr lang="en-US" dirty="0"/>
              <a:t> * mean(</a:t>
            </a:r>
            <a:r>
              <a:rPr lang="en-US" b="1" dirty="0">
                <a:solidFill>
                  <a:schemeClr val="bg2">
                    <a:lumMod val="10000"/>
                  </a:schemeClr>
                </a:solidFill>
              </a:rPr>
              <a:t>Home Assignments </a:t>
            </a:r>
            <a:r>
              <a:rPr lang="en-US" dirty="0"/>
              <a:t>and </a:t>
            </a:r>
            <a:r>
              <a:rPr lang="en-US" b="1" dirty="0">
                <a:solidFill>
                  <a:schemeClr val="bg2">
                    <a:lumMod val="10000"/>
                  </a:schemeClr>
                </a:solidFill>
              </a:rPr>
              <a:t>Problem Sets</a:t>
            </a:r>
            <a:r>
              <a:rPr lang="en-US" dirty="0"/>
              <a:t>) + </a:t>
            </a:r>
            <a:r>
              <a:rPr lang="en-US" dirty="0">
                <a:solidFill>
                  <a:srgbClr val="C00000"/>
                </a:solidFill>
              </a:rPr>
              <a:t>0.15</a:t>
            </a:r>
            <a:r>
              <a:rPr lang="en-US" dirty="0"/>
              <a:t> * mean(</a:t>
            </a:r>
            <a:r>
              <a:rPr lang="en-US" b="1" dirty="0">
                <a:solidFill>
                  <a:schemeClr val="bg2">
                    <a:lumMod val="10000"/>
                  </a:schemeClr>
                </a:solidFill>
              </a:rPr>
              <a:t>Quizzes</a:t>
            </a:r>
            <a:r>
              <a:rPr lang="en-US" dirty="0"/>
              <a:t>) + </a:t>
            </a:r>
            <a:r>
              <a:rPr lang="en-US" dirty="0">
                <a:solidFill>
                  <a:srgbClr val="C00000"/>
                </a:solidFill>
              </a:rPr>
              <a:t>0.25</a:t>
            </a:r>
            <a:r>
              <a:rPr lang="en-US" dirty="0"/>
              <a:t> * </a:t>
            </a:r>
            <a:r>
              <a:rPr lang="en-US" b="1" dirty="0">
                <a:solidFill>
                  <a:schemeClr val="bg2">
                    <a:lumMod val="10000"/>
                  </a:schemeClr>
                </a:solidFill>
              </a:rPr>
              <a:t>Midterm</a:t>
            </a:r>
            <a:r>
              <a:rPr lang="en-US" dirty="0"/>
              <a:t> + </a:t>
            </a:r>
            <a:r>
              <a:rPr lang="en-US" dirty="0">
                <a:solidFill>
                  <a:srgbClr val="C00000"/>
                </a:solidFill>
              </a:rPr>
              <a:t>0.35</a:t>
            </a:r>
            <a:r>
              <a:rPr lang="en-US" dirty="0"/>
              <a:t> * </a:t>
            </a:r>
            <a:r>
              <a:rPr lang="en-US" b="1" dirty="0">
                <a:solidFill>
                  <a:schemeClr val="bg2">
                    <a:lumMod val="10000"/>
                  </a:schemeClr>
                </a:solidFill>
              </a:rPr>
              <a:t>Final Project</a:t>
            </a:r>
            <a:r>
              <a:rPr lang="en-US" dirty="0"/>
              <a:t> + </a:t>
            </a:r>
            <a:r>
              <a:rPr lang="en-US" b="1" dirty="0">
                <a:solidFill>
                  <a:schemeClr val="bg2">
                    <a:lumMod val="10000"/>
                  </a:schemeClr>
                </a:solidFill>
              </a:rPr>
              <a:t>Bonus</a:t>
            </a:r>
            <a:endParaRPr lang="ru-RU" b="1" dirty="0">
              <a:solidFill>
                <a:schemeClr val="bg2">
                  <a:lumMod val="10000"/>
                </a:schemeClr>
              </a:solidFill>
            </a:endParaRPr>
          </a:p>
        </p:txBody>
      </p:sp>
    </p:spTree>
    <p:extLst>
      <p:ext uri="{BB962C8B-B14F-4D97-AF65-F5344CB8AC3E}">
        <p14:creationId xmlns:p14="http://schemas.microsoft.com/office/powerpoint/2010/main" val="3595957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p:txBody>
          <a:bodyPr>
            <a:normAutofit/>
          </a:bodyPr>
          <a:lstStyle/>
          <a:p>
            <a:r>
              <a:rPr lang="en-US" sz="2800" b="1" dirty="0"/>
              <a:t>Course outline: important notes</a:t>
            </a:r>
            <a:endParaRPr lang="ru-RU" sz="2800" b="1" dirty="0"/>
          </a:p>
        </p:txBody>
      </p:sp>
      <p:sp>
        <p:nvSpPr>
          <p:cNvPr id="4" name="Текст 3">
            <a:extLst>
              <a:ext uri="{FF2B5EF4-FFF2-40B4-BE49-F238E27FC236}">
                <a16:creationId xmlns:a16="http://schemas.microsoft.com/office/drawing/2014/main" id="{985EFA28-570A-F647-B2F7-A43359726B4F}"/>
              </a:ext>
            </a:extLst>
          </p:cNvPr>
          <p:cNvSpPr>
            <a:spLocks noGrp="1"/>
          </p:cNvSpPr>
          <p:nvPr>
            <p:ph type="body" sz="quarter" idx="12"/>
          </p:nvPr>
        </p:nvSpPr>
        <p:spPr>
          <a:xfrm>
            <a:off x="713716" y="2071860"/>
            <a:ext cx="5245561" cy="3853989"/>
          </a:xfrm>
          <a:ln>
            <a:solidFill>
              <a:schemeClr val="bg2">
                <a:lumMod val="10000"/>
              </a:schemeClr>
            </a:solidFill>
          </a:ln>
        </p:spPr>
        <p:txBody>
          <a:bodyPr>
            <a:normAutofit/>
          </a:bodyPr>
          <a:lstStyle/>
          <a:p>
            <a:pPr marL="285750" indent="-285750">
              <a:buFont typeface="Arial" panose="020B0604020202020204" pitchFamily="34" charset="0"/>
              <a:buChar char="•"/>
            </a:pPr>
            <a:r>
              <a:rPr lang="en-US" sz="1800" dirty="0"/>
              <a:t>Policy of </a:t>
            </a:r>
            <a:r>
              <a:rPr lang="en-US" sz="1800" b="1" dirty="0">
                <a:solidFill>
                  <a:schemeClr val="tx1">
                    <a:lumMod val="50000"/>
                  </a:schemeClr>
                </a:solidFill>
              </a:rPr>
              <a:t>zero tolerance to plagiarism</a:t>
            </a:r>
          </a:p>
          <a:p>
            <a:pPr marL="285750" indent="-285750">
              <a:buFont typeface="Arial" panose="020B0604020202020204" pitchFamily="34" charset="0"/>
              <a:buChar char="•"/>
            </a:pPr>
            <a:r>
              <a:rPr lang="en-US" sz="1800" dirty="0"/>
              <a:t>Late Assignment Policies</a:t>
            </a:r>
          </a:p>
          <a:p>
            <a:pPr marL="285750" indent="-285750">
              <a:buFont typeface="Arial" panose="020B0604020202020204" pitchFamily="34" charset="0"/>
              <a:buChar char="•"/>
            </a:pPr>
            <a:r>
              <a:rPr lang="en-US" sz="1800" b="1" dirty="0">
                <a:solidFill>
                  <a:schemeClr val="tx1">
                    <a:lumMod val="50000"/>
                  </a:schemeClr>
                </a:solidFill>
              </a:rPr>
              <a:t>Predominantly English</a:t>
            </a:r>
            <a:r>
              <a:rPr lang="en-US" sz="1800" dirty="0"/>
              <a:t>, but in difficult cases Russian could be the option</a:t>
            </a:r>
          </a:p>
          <a:p>
            <a:pPr marL="285750" indent="-285750">
              <a:buFont typeface="Arial" panose="020B0604020202020204" pitchFamily="34" charset="0"/>
              <a:buChar char="•"/>
            </a:pPr>
            <a:r>
              <a:rPr lang="en-US" sz="1800" dirty="0"/>
              <a:t>Communication:</a:t>
            </a:r>
          </a:p>
          <a:p>
            <a:pPr marL="742950" lvl="1" indent="-285750">
              <a:buFont typeface="Arial" panose="020B0604020202020204" pitchFamily="34" charset="0"/>
              <a:buChar char="•"/>
            </a:pPr>
            <a:r>
              <a:rPr lang="en-US" sz="1800" dirty="0"/>
              <a:t>Telegram chat: </a:t>
            </a:r>
            <a:r>
              <a:rPr lang="en-US" sz="1800" dirty="0">
                <a:hlinkClick r:id="rId2"/>
              </a:rPr>
              <a:t>https://t.me/+wbOQeYKqoc05NmJi</a:t>
            </a:r>
            <a:endParaRPr lang="en-US" sz="1800" dirty="0"/>
          </a:p>
          <a:p>
            <a:pPr marL="742950" lvl="1" indent="-285750">
              <a:buFont typeface="Arial" panose="020B0604020202020204" pitchFamily="34" charset="0"/>
              <a:buChar char="•"/>
            </a:pPr>
            <a:r>
              <a:rPr lang="en-US" sz="1800" dirty="0"/>
              <a:t>All the materials can be accessed via </a:t>
            </a:r>
            <a:r>
              <a:rPr lang="en-US" sz="1800" b="1" dirty="0">
                <a:solidFill>
                  <a:schemeClr val="tx1">
                    <a:lumMod val="50000"/>
                  </a:schemeClr>
                </a:solidFill>
              </a:rPr>
              <a:t>GitHub</a:t>
            </a:r>
            <a:r>
              <a:rPr lang="en-US" sz="1800" dirty="0"/>
              <a:t> (the link and tips will be sent in the chat)</a:t>
            </a:r>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Faculty of World Economy and International Affairs</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dirty="0"/>
              <a:t>Bachelor’s </a:t>
            </a:r>
            <a:r>
              <a:rPr lang="en-US" dirty="0" err="1"/>
              <a:t>programme</a:t>
            </a:r>
            <a:r>
              <a:rPr lang="en-US" dirty="0"/>
              <a:t> 'HSE and University of London Parallel Degree </a:t>
            </a:r>
            <a:r>
              <a:rPr lang="en-US" dirty="0" err="1"/>
              <a:t>Programme</a:t>
            </a:r>
            <a:r>
              <a:rPr lang="en-US" dirty="0"/>
              <a:t> in International Relations'</a:t>
            </a:r>
            <a:endParaRPr lang="ru-RU" dirty="0"/>
          </a:p>
          <a:p>
            <a:endParaRPr lang="ru-RU" dirty="0"/>
          </a:p>
        </p:txBody>
      </p:sp>
      <p:sp>
        <p:nvSpPr>
          <p:cNvPr id="7" name="Текст 6">
            <a:extLst>
              <a:ext uri="{FF2B5EF4-FFF2-40B4-BE49-F238E27FC236}">
                <a16:creationId xmlns:a16="http://schemas.microsoft.com/office/drawing/2014/main" id="{35F411B5-8431-CE4A-BEA6-775367101901}"/>
              </a:ext>
            </a:extLst>
          </p:cNvPr>
          <p:cNvSpPr>
            <a:spLocks noGrp="1"/>
          </p:cNvSpPr>
          <p:nvPr>
            <p:ph type="body" sz="quarter" idx="15"/>
          </p:nvPr>
        </p:nvSpPr>
        <p:spPr/>
        <p:txBody>
          <a:bodyPr/>
          <a:lstStyle/>
          <a:p>
            <a:r>
              <a:rPr lang="en-US" b="1" dirty="0"/>
              <a:t>Data Analysis in Python</a:t>
            </a:r>
            <a:r>
              <a:rPr lang="en-US" dirty="0"/>
              <a:t>. Seminar 1: Introduction</a:t>
            </a:r>
            <a:endParaRPr lang="ru-RU" dirty="0"/>
          </a:p>
        </p:txBody>
      </p:sp>
      <p:pic>
        <p:nvPicPr>
          <p:cNvPr id="1026" name="Picture 2" descr="Suspected plagiarism in student work... how should you react? | Compilatio">
            <a:extLst>
              <a:ext uri="{FF2B5EF4-FFF2-40B4-BE49-F238E27FC236}">
                <a16:creationId xmlns:a16="http://schemas.microsoft.com/office/drawing/2014/main" id="{944413AB-0E42-4AC9-A8A4-879EA6F6FA5F}"/>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13250" r="13250"/>
          <a:stretch>
            <a:fillRect/>
          </a:stretch>
        </p:blipFill>
        <p:spPr bwMode="auto">
          <a:xfrm>
            <a:off x="6841969" y="1836302"/>
            <a:ext cx="4325167" cy="4325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459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p:txBody>
          <a:bodyPr>
            <a:normAutofit/>
          </a:bodyPr>
          <a:lstStyle/>
          <a:p>
            <a:r>
              <a:rPr lang="en-US" sz="2800" b="1" dirty="0"/>
              <a:t>Why to learn Python?</a:t>
            </a:r>
            <a:endParaRPr lang="ru-RU" sz="2800" b="1" dirty="0"/>
          </a:p>
        </p:txBody>
      </p:sp>
      <p:sp>
        <p:nvSpPr>
          <p:cNvPr id="4" name="Текст 3">
            <a:extLst>
              <a:ext uri="{FF2B5EF4-FFF2-40B4-BE49-F238E27FC236}">
                <a16:creationId xmlns:a16="http://schemas.microsoft.com/office/drawing/2014/main" id="{985EFA28-570A-F647-B2F7-A43359726B4F}"/>
              </a:ext>
            </a:extLst>
          </p:cNvPr>
          <p:cNvSpPr>
            <a:spLocks noGrp="1"/>
          </p:cNvSpPr>
          <p:nvPr>
            <p:ph type="body" sz="quarter" idx="12"/>
          </p:nvPr>
        </p:nvSpPr>
        <p:spPr>
          <a:xfrm>
            <a:off x="585898" y="2276701"/>
            <a:ext cx="5245561" cy="3853989"/>
          </a:xfrm>
          <a:ln>
            <a:solidFill>
              <a:schemeClr val="bg2">
                <a:lumMod val="10000"/>
              </a:schemeClr>
            </a:solidFill>
          </a:ln>
        </p:spPr>
        <p:txBody>
          <a:bodyPr>
            <a:normAutofit lnSpcReduction="10000"/>
          </a:bodyPr>
          <a:lstStyle/>
          <a:p>
            <a:pPr marL="285750" indent="-285750">
              <a:buFont typeface="Arial" panose="020B0604020202020204" pitchFamily="34" charset="0"/>
              <a:buChar char="•"/>
            </a:pPr>
            <a:r>
              <a:rPr lang="en-US" sz="1800" dirty="0"/>
              <a:t>For </a:t>
            </a:r>
            <a:r>
              <a:rPr lang="en-US" sz="1800" b="1" dirty="0">
                <a:solidFill>
                  <a:schemeClr val="tx1">
                    <a:lumMod val="50000"/>
                  </a:schemeClr>
                </a:solidFill>
              </a:rPr>
              <a:t>everybody</a:t>
            </a:r>
            <a:r>
              <a:rPr lang="en-US" sz="1800" dirty="0"/>
              <a:t>:</a:t>
            </a:r>
          </a:p>
          <a:p>
            <a:pPr marL="742950" lvl="1" indent="-285750">
              <a:buFont typeface="Arial" panose="020B0604020202020204" pitchFamily="34" charset="0"/>
              <a:buChar char="•"/>
            </a:pPr>
            <a:r>
              <a:rPr lang="en-US" sz="1800" dirty="0"/>
              <a:t>Programming really re-builds your mindset in more proper and consistent way</a:t>
            </a:r>
          </a:p>
          <a:p>
            <a:pPr marL="742950" lvl="1" indent="-285750">
              <a:buFont typeface="Arial" panose="020B0604020202020204" pitchFamily="34" charset="0"/>
              <a:buChar char="•"/>
            </a:pPr>
            <a:r>
              <a:rPr lang="en-US" sz="1800" dirty="0"/>
              <a:t>It is interesting!</a:t>
            </a:r>
          </a:p>
          <a:p>
            <a:pPr marL="285750" indent="-285750">
              <a:buFont typeface="Arial" panose="020B0604020202020204" pitchFamily="34" charset="0"/>
              <a:buChar char="•"/>
            </a:pPr>
            <a:r>
              <a:rPr lang="en-US" sz="1800" dirty="0"/>
              <a:t>For </a:t>
            </a:r>
            <a:r>
              <a:rPr lang="en-US" sz="1800" b="1" dirty="0">
                <a:solidFill>
                  <a:schemeClr val="tx1">
                    <a:lumMod val="50000"/>
                  </a:schemeClr>
                </a:solidFill>
              </a:rPr>
              <a:t>IR-student</a:t>
            </a:r>
            <a:r>
              <a:rPr lang="en-US" sz="1800" dirty="0"/>
              <a:t>:</a:t>
            </a:r>
          </a:p>
          <a:p>
            <a:pPr marL="742950" lvl="1" indent="-285750">
              <a:buFont typeface="Arial" panose="020B0604020202020204" pitchFamily="34" charset="0"/>
              <a:buChar char="•"/>
            </a:pPr>
            <a:r>
              <a:rPr lang="en-US" sz="1800" dirty="0"/>
              <a:t>fruitful insights concealed in large databases: they are waiting for their hero(s)</a:t>
            </a:r>
          </a:p>
          <a:p>
            <a:pPr marL="742950" lvl="1" indent="-285750">
              <a:buFont typeface="Arial" panose="020B0604020202020204" pitchFamily="34" charset="0"/>
              <a:buChar char="•"/>
            </a:pPr>
            <a:r>
              <a:rPr lang="en-US" sz="1800" dirty="0"/>
              <a:t>you would probably resolve ‘Liberalism VS Realism problem’ (</a:t>
            </a:r>
            <a:r>
              <a:rPr lang="en-US" sz="1800" dirty="0" err="1"/>
              <a:t>etc</a:t>
            </a:r>
            <a:r>
              <a:rPr lang="en-US" sz="1800" dirty="0"/>
              <a:t>)</a:t>
            </a:r>
          </a:p>
          <a:p>
            <a:pPr marL="742950" lvl="1" indent="-285750">
              <a:buFont typeface="Arial" panose="020B0604020202020204" pitchFamily="34" charset="0"/>
              <a:buChar char="•"/>
            </a:pPr>
            <a:r>
              <a:rPr lang="en-US" sz="1800" dirty="0"/>
              <a:t>you need new data – you can easily collect it</a:t>
            </a:r>
          </a:p>
          <a:p>
            <a:pPr marL="742950" lvl="1" indent="-285750">
              <a:buFont typeface="Arial" panose="020B0604020202020204" pitchFamily="34" charset="0"/>
              <a:buChar char="•"/>
            </a:pPr>
            <a:r>
              <a:rPr lang="en-US" sz="1800" dirty="0"/>
              <a:t>lots of other advantages</a:t>
            </a:r>
            <a:endParaRPr lang="ru-RU" sz="1800" dirty="0"/>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Faculty of World Economy and International Affairs</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dirty="0"/>
              <a:t>Bachelor’s </a:t>
            </a:r>
            <a:r>
              <a:rPr lang="en-US" dirty="0" err="1"/>
              <a:t>programme</a:t>
            </a:r>
            <a:r>
              <a:rPr lang="en-US" dirty="0"/>
              <a:t> 'HSE and University of London Parallel Degree </a:t>
            </a:r>
            <a:r>
              <a:rPr lang="en-US" dirty="0" err="1"/>
              <a:t>Programme</a:t>
            </a:r>
            <a:r>
              <a:rPr lang="en-US" dirty="0"/>
              <a:t> in International Relations'</a:t>
            </a:r>
            <a:endParaRPr lang="ru-RU" dirty="0"/>
          </a:p>
          <a:p>
            <a:endParaRPr lang="ru-RU" dirty="0"/>
          </a:p>
        </p:txBody>
      </p:sp>
      <p:sp>
        <p:nvSpPr>
          <p:cNvPr id="7" name="Текст 6">
            <a:extLst>
              <a:ext uri="{FF2B5EF4-FFF2-40B4-BE49-F238E27FC236}">
                <a16:creationId xmlns:a16="http://schemas.microsoft.com/office/drawing/2014/main" id="{35F411B5-8431-CE4A-BEA6-775367101901}"/>
              </a:ext>
            </a:extLst>
          </p:cNvPr>
          <p:cNvSpPr>
            <a:spLocks noGrp="1"/>
          </p:cNvSpPr>
          <p:nvPr>
            <p:ph type="body" sz="quarter" idx="15"/>
          </p:nvPr>
        </p:nvSpPr>
        <p:spPr/>
        <p:txBody>
          <a:bodyPr/>
          <a:lstStyle/>
          <a:p>
            <a:r>
              <a:rPr lang="en-US" b="1" dirty="0"/>
              <a:t>Data Analysis in Python</a:t>
            </a:r>
            <a:r>
              <a:rPr lang="en-US" dirty="0"/>
              <a:t>. Seminar 1: Introduction</a:t>
            </a:r>
            <a:endParaRPr lang="ru-RU" dirty="0"/>
          </a:p>
        </p:txBody>
      </p:sp>
      <p:pic>
        <p:nvPicPr>
          <p:cNvPr id="8" name="Рисунок 7">
            <a:extLst>
              <a:ext uri="{FF2B5EF4-FFF2-40B4-BE49-F238E27FC236}">
                <a16:creationId xmlns:a16="http://schemas.microsoft.com/office/drawing/2014/main" id="{8C099F05-691B-4FCD-931B-9B74863D6E6B}"/>
              </a:ext>
            </a:extLst>
          </p:cNvPr>
          <p:cNvPicPr>
            <a:picLocks noChangeAspect="1"/>
          </p:cNvPicPr>
          <p:nvPr/>
        </p:nvPicPr>
        <p:blipFill>
          <a:blip r:embed="rId2"/>
          <a:stretch>
            <a:fillRect/>
          </a:stretch>
        </p:blipFill>
        <p:spPr>
          <a:xfrm>
            <a:off x="7294942" y="1447790"/>
            <a:ext cx="3680942" cy="5095578"/>
          </a:xfrm>
          <a:prstGeom prst="rect">
            <a:avLst/>
          </a:prstGeom>
        </p:spPr>
      </p:pic>
    </p:spTree>
    <p:extLst>
      <p:ext uri="{BB962C8B-B14F-4D97-AF65-F5344CB8AC3E}">
        <p14:creationId xmlns:p14="http://schemas.microsoft.com/office/powerpoint/2010/main" val="1773480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p:txBody>
          <a:bodyPr>
            <a:normAutofit/>
          </a:bodyPr>
          <a:lstStyle/>
          <a:p>
            <a:r>
              <a:rPr lang="en-US" sz="2800" b="1" dirty="0"/>
              <a:t>What is Python?</a:t>
            </a:r>
            <a:endParaRPr lang="ru-RU" sz="2800" b="1" dirty="0"/>
          </a:p>
        </p:txBody>
      </p:sp>
      <p:sp>
        <p:nvSpPr>
          <p:cNvPr id="4" name="Текст 3">
            <a:extLst>
              <a:ext uri="{FF2B5EF4-FFF2-40B4-BE49-F238E27FC236}">
                <a16:creationId xmlns:a16="http://schemas.microsoft.com/office/drawing/2014/main" id="{985EFA28-570A-F647-B2F7-A43359726B4F}"/>
              </a:ext>
            </a:extLst>
          </p:cNvPr>
          <p:cNvSpPr>
            <a:spLocks noGrp="1"/>
          </p:cNvSpPr>
          <p:nvPr>
            <p:ph type="body" sz="quarter" idx="12"/>
          </p:nvPr>
        </p:nvSpPr>
        <p:spPr>
          <a:xfrm>
            <a:off x="564441" y="2474625"/>
            <a:ext cx="3211146" cy="3853989"/>
          </a:xfrm>
          <a:ln>
            <a:solidFill>
              <a:schemeClr val="bg2">
                <a:lumMod val="10000"/>
              </a:schemeClr>
            </a:solidFill>
          </a:ln>
        </p:spPr>
        <p:txBody>
          <a:bodyPr>
            <a:normAutofit/>
          </a:bodyPr>
          <a:lstStyle/>
          <a:p>
            <a:pPr marL="285750" indent="-285750">
              <a:buFont typeface="Arial" panose="020B0604020202020204" pitchFamily="34" charset="0"/>
              <a:buChar char="•"/>
            </a:pPr>
            <a:r>
              <a:rPr lang="en-US" sz="1800" dirty="0"/>
              <a:t>Python is a programming language:</a:t>
            </a:r>
          </a:p>
          <a:p>
            <a:pPr marL="742950" lvl="1" indent="-285750">
              <a:buFont typeface="Arial" panose="020B0604020202020204" pitchFamily="34" charset="0"/>
              <a:buChar char="•"/>
            </a:pPr>
            <a:r>
              <a:rPr lang="en-US" sz="1800" b="1" dirty="0"/>
              <a:t>high-level</a:t>
            </a:r>
          </a:p>
          <a:p>
            <a:pPr marL="742950" lvl="1" indent="-285750">
              <a:buFont typeface="Arial" panose="020B0604020202020204" pitchFamily="34" charset="0"/>
              <a:buChar char="•"/>
            </a:pPr>
            <a:r>
              <a:rPr lang="en-US" sz="1800" b="1" dirty="0"/>
              <a:t>interpreted</a:t>
            </a:r>
          </a:p>
          <a:p>
            <a:pPr marL="742950" lvl="1" indent="-285750">
              <a:buFont typeface="Arial" panose="020B0604020202020204" pitchFamily="34" charset="0"/>
              <a:buChar char="•"/>
            </a:pPr>
            <a:r>
              <a:rPr lang="en-US" sz="1800" dirty="0"/>
              <a:t>general-purpose</a:t>
            </a:r>
          </a:p>
          <a:p>
            <a:pPr marL="742950" lvl="1" indent="-285750">
              <a:buFont typeface="Arial" panose="020B0604020202020204" pitchFamily="34" charset="0"/>
              <a:buChar char="•"/>
            </a:pPr>
            <a:r>
              <a:rPr lang="en-US" sz="1800" dirty="0"/>
              <a:t>dynamically-typed (you do not need to specify types explicitly)</a:t>
            </a:r>
          </a:p>
          <a:p>
            <a:pPr marL="742950" lvl="1" indent="-285750">
              <a:buFont typeface="Arial" panose="020B0604020202020204" pitchFamily="34" charset="0"/>
              <a:buChar char="•"/>
            </a:pPr>
            <a:r>
              <a:rPr lang="en-US" sz="1800" dirty="0"/>
              <a:t>garbage-collected (you do not need to worry about memory allocation)</a:t>
            </a:r>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Faculty of World Economy and International Affairs</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dirty="0"/>
              <a:t>Bachelor’s </a:t>
            </a:r>
            <a:r>
              <a:rPr lang="en-US" dirty="0" err="1"/>
              <a:t>programme</a:t>
            </a:r>
            <a:r>
              <a:rPr lang="en-US" dirty="0"/>
              <a:t> 'HSE and University of London Parallel Degree </a:t>
            </a:r>
            <a:r>
              <a:rPr lang="en-US" dirty="0" err="1"/>
              <a:t>Programme</a:t>
            </a:r>
            <a:r>
              <a:rPr lang="en-US" dirty="0"/>
              <a:t> in International Relations'</a:t>
            </a:r>
            <a:endParaRPr lang="ru-RU" dirty="0"/>
          </a:p>
          <a:p>
            <a:endParaRPr lang="ru-RU" dirty="0"/>
          </a:p>
        </p:txBody>
      </p:sp>
      <p:sp>
        <p:nvSpPr>
          <p:cNvPr id="7" name="Текст 6">
            <a:extLst>
              <a:ext uri="{FF2B5EF4-FFF2-40B4-BE49-F238E27FC236}">
                <a16:creationId xmlns:a16="http://schemas.microsoft.com/office/drawing/2014/main" id="{35F411B5-8431-CE4A-BEA6-775367101901}"/>
              </a:ext>
            </a:extLst>
          </p:cNvPr>
          <p:cNvSpPr>
            <a:spLocks noGrp="1"/>
          </p:cNvSpPr>
          <p:nvPr>
            <p:ph type="body" sz="quarter" idx="15"/>
          </p:nvPr>
        </p:nvSpPr>
        <p:spPr/>
        <p:txBody>
          <a:bodyPr/>
          <a:lstStyle/>
          <a:p>
            <a:r>
              <a:rPr lang="en-US" b="1" dirty="0"/>
              <a:t>Data Analysis in Python</a:t>
            </a:r>
            <a:r>
              <a:rPr lang="en-US" dirty="0"/>
              <a:t>. Seminar 1: Introduction</a:t>
            </a:r>
            <a:endParaRPr lang="ru-RU" dirty="0"/>
          </a:p>
        </p:txBody>
      </p:sp>
      <p:pic>
        <p:nvPicPr>
          <p:cNvPr id="6146" name="Picture 2" descr="r/comics - If programming languages were essays">
            <a:extLst>
              <a:ext uri="{FF2B5EF4-FFF2-40B4-BE49-F238E27FC236}">
                <a16:creationId xmlns:a16="http://schemas.microsoft.com/office/drawing/2014/main" id="{554C787A-4227-47CC-B268-0100CE32A3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5587" y="1206639"/>
            <a:ext cx="8235060" cy="5275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536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8219D05C-99A7-9C48-B903-118CF3BA60CA}"/>
              </a:ext>
            </a:extLst>
          </p:cNvPr>
          <p:cNvSpPr>
            <a:spLocks noGrp="1"/>
          </p:cNvSpPr>
          <p:nvPr>
            <p:ph type="title"/>
          </p:nvPr>
        </p:nvSpPr>
        <p:spPr/>
        <p:txBody>
          <a:bodyPr>
            <a:normAutofit/>
          </a:bodyPr>
          <a:lstStyle/>
          <a:p>
            <a:r>
              <a:rPr lang="en-US" sz="2800" b="1" dirty="0"/>
              <a:t>High-level</a:t>
            </a:r>
            <a:endParaRPr lang="ru-RU" sz="2800" b="1" dirty="0"/>
          </a:p>
        </p:txBody>
      </p:sp>
      <p:sp>
        <p:nvSpPr>
          <p:cNvPr id="4" name="Текст 3">
            <a:extLst>
              <a:ext uri="{FF2B5EF4-FFF2-40B4-BE49-F238E27FC236}">
                <a16:creationId xmlns:a16="http://schemas.microsoft.com/office/drawing/2014/main" id="{985EFA28-570A-F647-B2F7-A43359726B4F}"/>
              </a:ext>
            </a:extLst>
          </p:cNvPr>
          <p:cNvSpPr>
            <a:spLocks noGrp="1"/>
          </p:cNvSpPr>
          <p:nvPr>
            <p:ph type="body" sz="quarter" idx="12"/>
          </p:nvPr>
        </p:nvSpPr>
        <p:spPr>
          <a:xfrm>
            <a:off x="275615" y="3615148"/>
            <a:ext cx="3637971" cy="704008"/>
          </a:xfrm>
          <a:ln>
            <a:solidFill>
              <a:srgbClr val="E61F3D"/>
            </a:solidFill>
          </a:ln>
        </p:spPr>
        <p:txBody>
          <a:bodyPr>
            <a:noAutofit/>
          </a:bodyPr>
          <a:lstStyle/>
          <a:p>
            <a:r>
              <a:rPr lang="en-US" sz="2400" b="1" dirty="0">
                <a:solidFill>
                  <a:schemeClr val="tx1">
                    <a:lumMod val="50000"/>
                  </a:schemeClr>
                </a:solidFill>
              </a:rPr>
              <a:t>human-understandable</a:t>
            </a:r>
            <a:r>
              <a:rPr lang="en-US" sz="2400" dirty="0"/>
              <a:t> </a:t>
            </a:r>
            <a:r>
              <a:rPr lang="en-US" sz="2400" b="1" dirty="0">
                <a:solidFill>
                  <a:srgbClr val="FF0000"/>
                </a:solidFill>
              </a:rPr>
              <a:t>VS</a:t>
            </a:r>
            <a:r>
              <a:rPr lang="en-US" sz="2400" dirty="0"/>
              <a:t> </a:t>
            </a:r>
            <a:r>
              <a:rPr lang="en-US" sz="2400" b="1" dirty="0">
                <a:solidFill>
                  <a:schemeClr val="tx1">
                    <a:lumMod val="50000"/>
                  </a:schemeClr>
                </a:solidFill>
              </a:rPr>
              <a:t>machine understandable</a:t>
            </a:r>
          </a:p>
        </p:txBody>
      </p:sp>
      <p:sp>
        <p:nvSpPr>
          <p:cNvPr id="5" name="Текст 4">
            <a:extLst>
              <a:ext uri="{FF2B5EF4-FFF2-40B4-BE49-F238E27FC236}">
                <a16:creationId xmlns:a16="http://schemas.microsoft.com/office/drawing/2014/main" id="{C612FDF3-830C-8745-A254-C8DF29B6C387}"/>
              </a:ext>
            </a:extLst>
          </p:cNvPr>
          <p:cNvSpPr>
            <a:spLocks noGrp="1"/>
          </p:cNvSpPr>
          <p:nvPr>
            <p:ph type="body" sz="quarter" idx="13"/>
          </p:nvPr>
        </p:nvSpPr>
        <p:spPr/>
        <p:txBody>
          <a:bodyPr/>
          <a:lstStyle/>
          <a:p>
            <a:r>
              <a:rPr lang="en-US" dirty="0"/>
              <a:t>Faculty of World Economy and International Affairs</a:t>
            </a:r>
            <a:endParaRPr lang="ru-RU" dirty="0"/>
          </a:p>
          <a:p>
            <a:endParaRPr lang="ru-RU" dirty="0"/>
          </a:p>
        </p:txBody>
      </p:sp>
      <p:sp>
        <p:nvSpPr>
          <p:cNvPr id="6" name="Текст 5">
            <a:extLst>
              <a:ext uri="{FF2B5EF4-FFF2-40B4-BE49-F238E27FC236}">
                <a16:creationId xmlns:a16="http://schemas.microsoft.com/office/drawing/2014/main" id="{40682799-9A38-414D-BD10-45C11B66347C}"/>
              </a:ext>
            </a:extLst>
          </p:cNvPr>
          <p:cNvSpPr>
            <a:spLocks noGrp="1"/>
          </p:cNvSpPr>
          <p:nvPr>
            <p:ph type="body" sz="quarter" idx="14"/>
          </p:nvPr>
        </p:nvSpPr>
        <p:spPr/>
        <p:txBody>
          <a:bodyPr/>
          <a:lstStyle/>
          <a:p>
            <a:r>
              <a:rPr lang="en-US" dirty="0"/>
              <a:t>Bachelor’s </a:t>
            </a:r>
            <a:r>
              <a:rPr lang="en-US" dirty="0" err="1"/>
              <a:t>programme</a:t>
            </a:r>
            <a:r>
              <a:rPr lang="en-US" dirty="0"/>
              <a:t> 'HSE and University of London Parallel Degree </a:t>
            </a:r>
            <a:r>
              <a:rPr lang="en-US" dirty="0" err="1"/>
              <a:t>Programme</a:t>
            </a:r>
            <a:r>
              <a:rPr lang="en-US" dirty="0"/>
              <a:t> in International Relations'</a:t>
            </a:r>
            <a:endParaRPr lang="ru-RU" dirty="0"/>
          </a:p>
          <a:p>
            <a:endParaRPr lang="ru-RU" dirty="0"/>
          </a:p>
        </p:txBody>
      </p:sp>
      <p:sp>
        <p:nvSpPr>
          <p:cNvPr id="7" name="Текст 6">
            <a:extLst>
              <a:ext uri="{FF2B5EF4-FFF2-40B4-BE49-F238E27FC236}">
                <a16:creationId xmlns:a16="http://schemas.microsoft.com/office/drawing/2014/main" id="{35F411B5-8431-CE4A-BEA6-775367101901}"/>
              </a:ext>
            </a:extLst>
          </p:cNvPr>
          <p:cNvSpPr>
            <a:spLocks noGrp="1"/>
          </p:cNvSpPr>
          <p:nvPr>
            <p:ph type="body" sz="quarter" idx="15"/>
          </p:nvPr>
        </p:nvSpPr>
        <p:spPr/>
        <p:txBody>
          <a:bodyPr/>
          <a:lstStyle/>
          <a:p>
            <a:r>
              <a:rPr lang="en-US" b="1" dirty="0"/>
              <a:t>Data Analysis in Python</a:t>
            </a:r>
            <a:r>
              <a:rPr lang="en-US" dirty="0"/>
              <a:t>. Seminar 1: Introduction</a:t>
            </a:r>
            <a:endParaRPr lang="ru-RU" dirty="0"/>
          </a:p>
        </p:txBody>
      </p:sp>
      <p:pic>
        <p:nvPicPr>
          <p:cNvPr id="2" name="Рисунок 1">
            <a:extLst>
              <a:ext uri="{FF2B5EF4-FFF2-40B4-BE49-F238E27FC236}">
                <a16:creationId xmlns:a16="http://schemas.microsoft.com/office/drawing/2014/main" id="{44AA5865-4CF7-49AA-ADF2-E325D1E68F3B}"/>
              </a:ext>
            </a:extLst>
          </p:cNvPr>
          <p:cNvPicPr>
            <a:picLocks noChangeAspect="1"/>
          </p:cNvPicPr>
          <p:nvPr/>
        </p:nvPicPr>
        <p:blipFill>
          <a:blip r:embed="rId2"/>
          <a:stretch>
            <a:fillRect/>
          </a:stretch>
        </p:blipFill>
        <p:spPr>
          <a:xfrm>
            <a:off x="3986102" y="1447790"/>
            <a:ext cx="7620000" cy="5038725"/>
          </a:xfrm>
          <a:prstGeom prst="rect">
            <a:avLst/>
          </a:prstGeom>
        </p:spPr>
      </p:pic>
    </p:spTree>
    <p:extLst>
      <p:ext uri="{BB962C8B-B14F-4D97-AF65-F5344CB8AC3E}">
        <p14:creationId xmlns:p14="http://schemas.microsoft.com/office/powerpoint/2010/main" val="1475184815"/>
      </p:ext>
    </p:extLst>
  </p:cSld>
  <p:clrMapOvr>
    <a:masterClrMapping/>
  </p:clrMapOvr>
</p:sld>
</file>

<file path=ppt/theme/theme1.xml><?xml version="1.0" encoding="utf-8"?>
<a:theme xmlns:a="http://schemas.openxmlformats.org/drawingml/2006/main" name="Office Theme">
  <a:themeElements>
    <a:clrScheme name="Пользовательские 1">
      <a:dk1>
        <a:srgbClr val="0F2C68"/>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000" dirty="0">
            <a:latin typeface="HSE Sans"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2A9C74E6E830D74E9B0FDDB4017A5417" ma:contentTypeVersion="13" ma:contentTypeDescription="Создание документа." ma:contentTypeScope="" ma:versionID="d4e423622451d608a8a05f4da7a1e1a2">
  <xsd:schema xmlns:xsd="http://www.w3.org/2001/XMLSchema" xmlns:xs="http://www.w3.org/2001/XMLSchema" xmlns:p="http://schemas.microsoft.com/office/2006/metadata/properties" xmlns:ns2="9875bd71-cde8-496c-a136-433f55d5e6d0" xmlns:ns3="e96afe77-3acb-4328-97fc-408e1bde3ecd" targetNamespace="http://schemas.microsoft.com/office/2006/metadata/properties" ma:root="true" ma:fieldsID="4831203c63c08b9f52ea6d3ee0d7a96e" ns2:_="" ns3:_="">
    <xsd:import namespace="9875bd71-cde8-496c-a136-433f55d5e6d0"/>
    <xsd:import namespace="e96afe77-3acb-4328-97fc-408e1bde3ec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AutoKeyPoints" minOccurs="0"/>
                <xsd:element ref="ns2:MediaServiceKeyPoints"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75bd71-cde8-496c-a136-433f55d5e6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96afe77-3acb-4328-97fc-408e1bde3ecd" elementFormDefault="qualified">
    <xsd:import namespace="http://schemas.microsoft.com/office/2006/documentManagement/types"/>
    <xsd:import namespace="http://schemas.microsoft.com/office/infopath/2007/PartnerControls"/>
    <xsd:element name="SharedWithUsers" ma:index="18" nillable="true" ma:displayName="Общий доступ с использованием"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Совместно с подробностями"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D4651DD-DCCC-4759-B2F6-7F520BDCC2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75bd71-cde8-496c-a136-433f55d5e6d0"/>
    <ds:schemaRef ds:uri="e96afe77-3acb-4328-97fc-408e1bde3e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34386AA-1848-4C75-B336-1053927CB025}">
  <ds:schemaRefs>
    <ds:schemaRef ds:uri="http://schemas.microsoft.com/sharepoint/v3/contenttype/forms"/>
  </ds:schemaRefs>
</ds:datastoreItem>
</file>

<file path=customXml/itemProps3.xml><?xml version="1.0" encoding="utf-8"?>
<ds:datastoreItem xmlns:ds="http://schemas.openxmlformats.org/officeDocument/2006/customXml" ds:itemID="{433DAF31-D8A6-49A0-9A5D-8B2EA5B1C511}">
  <ds:schemaRefs>
    <ds:schemaRef ds:uri="http://purl.org/dc/elements/1.1/"/>
    <ds:schemaRef ds:uri="http://schemas.microsoft.com/office/2006/documentManagement/types"/>
    <ds:schemaRef ds:uri="http://schemas.microsoft.com/office/infopath/2007/PartnerControls"/>
    <ds:schemaRef ds:uri="http://purl.org/dc/dcmitype/"/>
    <ds:schemaRef ds:uri="e96afe77-3acb-4328-97fc-408e1bde3ecd"/>
    <ds:schemaRef ds:uri="http://schemas.microsoft.com/office/2006/metadata/properties"/>
    <ds:schemaRef ds:uri="http://purl.org/dc/terms/"/>
    <ds:schemaRef ds:uri="http://www.w3.org/XML/1998/namespace"/>
    <ds:schemaRef ds:uri="http://schemas.openxmlformats.org/package/2006/metadata/core-properties"/>
    <ds:schemaRef ds:uri="9875bd71-cde8-496c-a136-433f55d5e6d0"/>
  </ds:schemaRefs>
</ds:datastoreItem>
</file>

<file path=docProps/app.xml><?xml version="1.0" encoding="utf-8"?>
<Properties xmlns="http://schemas.openxmlformats.org/officeDocument/2006/extended-properties" xmlns:vt="http://schemas.openxmlformats.org/officeDocument/2006/docPropsVTypes">
  <TotalTime>1305</TotalTime>
  <Words>1218</Words>
  <Application>Microsoft Office PowerPoint</Application>
  <PresentationFormat>Широкоэкранный</PresentationFormat>
  <Paragraphs>125</Paragraphs>
  <Slides>14</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14</vt:i4>
      </vt:variant>
    </vt:vector>
  </HeadingPairs>
  <TitlesOfParts>
    <vt:vector size="18" baseType="lpstr">
      <vt:lpstr>Arial</vt:lpstr>
      <vt:lpstr>Calibri</vt:lpstr>
      <vt:lpstr>HSE Sans</vt:lpstr>
      <vt:lpstr>Office Theme</vt:lpstr>
      <vt:lpstr>Data Analysis in Python. Seminar 1: Introduction </vt:lpstr>
      <vt:lpstr>Google-survey: we need to become acquainted with each other</vt:lpstr>
      <vt:lpstr>About instructors</vt:lpstr>
      <vt:lpstr>Course outline (also can be found in Syllabus): curriculum</vt:lpstr>
      <vt:lpstr>Course outline: grading</vt:lpstr>
      <vt:lpstr>Course outline: important notes</vt:lpstr>
      <vt:lpstr>Why to learn Python?</vt:lpstr>
      <vt:lpstr>What is Python?</vt:lpstr>
      <vt:lpstr>High-level</vt:lpstr>
      <vt:lpstr>Interpreted</vt:lpstr>
      <vt:lpstr>IDEs for Python</vt:lpstr>
      <vt:lpstr>Course prerequisites</vt:lpstr>
      <vt:lpstr>To-do list for the next week</vt:lpstr>
      <vt:lpstr>Thank you for your attention!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Кутьков Юрий Юрьевич</dc:creator>
  <cp:lastModifiedBy>Довгополый Иоанн Алексеевич</cp:lastModifiedBy>
  <cp:revision>60</cp:revision>
  <cp:lastPrinted>2021-11-11T13:08:42Z</cp:lastPrinted>
  <dcterms:created xsi:type="dcterms:W3CDTF">2021-11-11T08:52:47Z</dcterms:created>
  <dcterms:modified xsi:type="dcterms:W3CDTF">2022-01-11T15:32:07Z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0x0101002A9C74E6E830D74E9B0FDDB4017A5417</vt:lpwstr>
  </property>
</Properties>
</file>